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6"/>
  </p:notesMasterIdLst>
  <p:sldIdLst>
    <p:sldId id="273" r:id="rId6"/>
    <p:sldId id="321" r:id="rId7"/>
    <p:sldId id="329" r:id="rId8"/>
    <p:sldId id="330" r:id="rId9"/>
    <p:sldId id="286" r:id="rId10"/>
    <p:sldId id="256" r:id="rId11"/>
    <p:sldId id="326" r:id="rId12"/>
    <p:sldId id="328" r:id="rId13"/>
    <p:sldId id="335" r:id="rId14"/>
    <p:sldId id="332" r:id="rId15"/>
    <p:sldId id="331" r:id="rId16"/>
    <p:sldId id="334" r:id="rId17"/>
    <p:sldId id="282" r:id="rId18"/>
    <p:sldId id="310" r:id="rId19"/>
    <p:sldId id="289" r:id="rId20"/>
    <p:sldId id="287" r:id="rId21"/>
    <p:sldId id="301" r:id="rId22"/>
    <p:sldId id="318" r:id="rId23"/>
    <p:sldId id="300" r:id="rId24"/>
    <p:sldId id="319" r:id="rId25"/>
    <p:sldId id="320" r:id="rId26"/>
    <p:sldId id="311" r:id="rId27"/>
    <p:sldId id="322" r:id="rId28"/>
    <p:sldId id="302" r:id="rId29"/>
    <p:sldId id="315" r:id="rId30"/>
    <p:sldId id="314" r:id="rId31"/>
    <p:sldId id="308" r:id="rId32"/>
    <p:sldId id="307" r:id="rId33"/>
    <p:sldId id="316" r:id="rId34"/>
    <p:sldId id="324"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22" autoAdjust="0"/>
    <p:restoredTop sz="91006" autoAdjust="0"/>
  </p:normalViewPr>
  <p:slideViewPr>
    <p:cSldViewPr snapToGrid="0">
      <p:cViewPr varScale="1">
        <p:scale>
          <a:sx n="102" d="100"/>
          <a:sy n="102"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EBEE9-5ED1-47E3-91F3-8E6237564E15}" type="datetimeFigureOut">
              <a:rPr lang="nl-NL" smtClean="0"/>
              <a:t>12-02-21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9C61E-FA29-48B5-B8E4-AFB31D3E6003}" type="slidenum">
              <a:rPr lang="nl-NL" smtClean="0"/>
              <a:t>‹nr.›</a:t>
            </a:fld>
            <a:endParaRPr lang="nl-NL"/>
          </a:p>
        </p:txBody>
      </p:sp>
    </p:spTree>
    <p:extLst>
      <p:ext uri="{BB962C8B-B14F-4D97-AF65-F5344CB8AC3E}">
        <p14:creationId xmlns:p14="http://schemas.microsoft.com/office/powerpoint/2010/main" val="214896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5</a:t>
            </a:fld>
            <a:endParaRPr lang="nl-NL"/>
          </a:p>
        </p:txBody>
      </p:sp>
    </p:spTree>
    <p:extLst>
      <p:ext uri="{BB962C8B-B14F-4D97-AF65-F5344CB8AC3E}">
        <p14:creationId xmlns:p14="http://schemas.microsoft.com/office/powerpoint/2010/main" val="359736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6</a:t>
            </a:fld>
            <a:endParaRPr lang="nl-NL"/>
          </a:p>
        </p:txBody>
      </p:sp>
    </p:spTree>
    <p:extLst>
      <p:ext uri="{BB962C8B-B14F-4D97-AF65-F5344CB8AC3E}">
        <p14:creationId xmlns:p14="http://schemas.microsoft.com/office/powerpoint/2010/main" val="181813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261AEE-7347-0C49-95A9-6F5DEAAA95B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B9220D4-4441-7748-A532-5887BA228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9A7537D-A091-4144-83A7-AE2A454FFFB0}"/>
              </a:ext>
            </a:extLst>
          </p:cNvPr>
          <p:cNvSpPr>
            <a:spLocks noGrp="1"/>
          </p:cNvSpPr>
          <p:nvPr>
            <p:ph type="dt" sz="half" idx="10"/>
          </p:nvPr>
        </p:nvSpPr>
        <p:spPr/>
        <p:txBody>
          <a:bodyPr/>
          <a:lstStyle/>
          <a:p>
            <a:fld id="{66A0B05B-05E9-F04F-9F8F-D6609592977C}" type="datetimeFigureOut">
              <a:rPr lang="nl-NL" smtClean="0"/>
              <a:t>12-02-21</a:t>
            </a:fld>
            <a:endParaRPr lang="nl-NL"/>
          </a:p>
        </p:txBody>
      </p:sp>
      <p:sp>
        <p:nvSpPr>
          <p:cNvPr id="5" name="Tijdelijke aanduiding voor voettekst 4">
            <a:extLst>
              <a:ext uri="{FF2B5EF4-FFF2-40B4-BE49-F238E27FC236}">
                <a16:creationId xmlns:a16="http://schemas.microsoft.com/office/drawing/2014/main" id="{7C8ABB13-870E-0B48-BD6A-78C27F37E1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205CEF-0139-9042-BC66-BAC2DC70FEDD}"/>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22989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91F481-F6DD-5847-AC39-200D8755429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F94859A-F3E9-0C43-A801-EAA53EACEF7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F3F864-D184-1B46-89C1-881FFA5EB31A}"/>
              </a:ext>
            </a:extLst>
          </p:cNvPr>
          <p:cNvSpPr>
            <a:spLocks noGrp="1"/>
          </p:cNvSpPr>
          <p:nvPr>
            <p:ph type="dt" sz="half" idx="10"/>
          </p:nvPr>
        </p:nvSpPr>
        <p:spPr/>
        <p:txBody>
          <a:bodyPr/>
          <a:lstStyle/>
          <a:p>
            <a:fld id="{66A0B05B-05E9-F04F-9F8F-D6609592977C}" type="datetimeFigureOut">
              <a:rPr lang="nl-NL" smtClean="0"/>
              <a:t>12-02-21</a:t>
            </a:fld>
            <a:endParaRPr lang="nl-NL"/>
          </a:p>
        </p:txBody>
      </p:sp>
      <p:sp>
        <p:nvSpPr>
          <p:cNvPr id="5" name="Tijdelijke aanduiding voor voettekst 4">
            <a:extLst>
              <a:ext uri="{FF2B5EF4-FFF2-40B4-BE49-F238E27FC236}">
                <a16:creationId xmlns:a16="http://schemas.microsoft.com/office/drawing/2014/main" id="{91FA5860-AF01-E943-B089-BB640C5CA6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32161F-C2B9-4144-95ED-0BD7A735CDAC}"/>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2636038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B7C6C-9B9E-204D-9A79-4F4BB705D08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2CA7935-DBFB-BE42-BB56-3CD0EE680E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D9CBA8F-78E0-FC4C-98B9-E906D2163BD2}"/>
              </a:ext>
            </a:extLst>
          </p:cNvPr>
          <p:cNvSpPr>
            <a:spLocks noGrp="1"/>
          </p:cNvSpPr>
          <p:nvPr>
            <p:ph type="dt" sz="half" idx="10"/>
          </p:nvPr>
        </p:nvSpPr>
        <p:spPr/>
        <p:txBody>
          <a:bodyPr/>
          <a:lstStyle/>
          <a:p>
            <a:fld id="{66A0B05B-05E9-F04F-9F8F-D6609592977C}" type="datetimeFigureOut">
              <a:rPr lang="nl-NL" smtClean="0"/>
              <a:t>12-02-21</a:t>
            </a:fld>
            <a:endParaRPr lang="nl-NL"/>
          </a:p>
        </p:txBody>
      </p:sp>
      <p:sp>
        <p:nvSpPr>
          <p:cNvPr id="5" name="Tijdelijke aanduiding voor voettekst 4">
            <a:extLst>
              <a:ext uri="{FF2B5EF4-FFF2-40B4-BE49-F238E27FC236}">
                <a16:creationId xmlns:a16="http://schemas.microsoft.com/office/drawing/2014/main" id="{7F8CF369-2B70-4C4A-8F3F-21BFC8E9F6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F55489-158A-0743-83F3-74EC7A098883}"/>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1157350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C3A39A-3F1D-2D42-A782-64201C3BE00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B848EE6-18C4-6246-97CD-C608B971E38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4A759D8-BE28-8D4A-88A6-8AFE03E610D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31EA790-3CA5-E149-B946-9E7073532194}"/>
              </a:ext>
            </a:extLst>
          </p:cNvPr>
          <p:cNvSpPr>
            <a:spLocks noGrp="1"/>
          </p:cNvSpPr>
          <p:nvPr>
            <p:ph type="dt" sz="half" idx="10"/>
          </p:nvPr>
        </p:nvSpPr>
        <p:spPr/>
        <p:txBody>
          <a:bodyPr/>
          <a:lstStyle/>
          <a:p>
            <a:fld id="{66A0B05B-05E9-F04F-9F8F-D6609592977C}" type="datetimeFigureOut">
              <a:rPr lang="nl-NL" smtClean="0"/>
              <a:t>12-02-21</a:t>
            </a:fld>
            <a:endParaRPr lang="nl-NL"/>
          </a:p>
        </p:txBody>
      </p:sp>
      <p:sp>
        <p:nvSpPr>
          <p:cNvPr id="6" name="Tijdelijke aanduiding voor voettekst 5">
            <a:extLst>
              <a:ext uri="{FF2B5EF4-FFF2-40B4-BE49-F238E27FC236}">
                <a16:creationId xmlns:a16="http://schemas.microsoft.com/office/drawing/2014/main" id="{A25502DC-B6EF-4F43-8050-858723B289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ACFF1D0-1F46-754C-A58B-6353336E326A}"/>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479587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7090DE-656D-9C4C-980E-98CC2372878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0664674-14D8-6D42-9B0F-7C526CD4BA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53CBF15-1E5F-9745-B639-2CF993E765D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2A8170A-A4CF-C543-815D-D3342E0A9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B34A9EE-4729-8945-A752-C6191C67337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F554074-A1D7-8046-BB85-0FEF205039A1}"/>
              </a:ext>
            </a:extLst>
          </p:cNvPr>
          <p:cNvSpPr>
            <a:spLocks noGrp="1"/>
          </p:cNvSpPr>
          <p:nvPr>
            <p:ph type="dt" sz="half" idx="10"/>
          </p:nvPr>
        </p:nvSpPr>
        <p:spPr/>
        <p:txBody>
          <a:bodyPr/>
          <a:lstStyle/>
          <a:p>
            <a:fld id="{66A0B05B-05E9-F04F-9F8F-D6609592977C}" type="datetimeFigureOut">
              <a:rPr lang="nl-NL" smtClean="0"/>
              <a:t>12-02-21</a:t>
            </a:fld>
            <a:endParaRPr lang="nl-NL"/>
          </a:p>
        </p:txBody>
      </p:sp>
      <p:sp>
        <p:nvSpPr>
          <p:cNvPr id="8" name="Tijdelijke aanduiding voor voettekst 7">
            <a:extLst>
              <a:ext uri="{FF2B5EF4-FFF2-40B4-BE49-F238E27FC236}">
                <a16:creationId xmlns:a16="http://schemas.microsoft.com/office/drawing/2014/main" id="{10A327F7-0000-2E4D-8E63-C66A614715A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A90262E-5BD6-9A49-B6D2-AB610F702455}"/>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29372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91A6A-594F-4544-9AD4-385F747F008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C0BE14B-5BB2-1A4B-876B-89FD2B4BF353}"/>
              </a:ext>
            </a:extLst>
          </p:cNvPr>
          <p:cNvSpPr>
            <a:spLocks noGrp="1"/>
          </p:cNvSpPr>
          <p:nvPr>
            <p:ph type="dt" sz="half" idx="10"/>
          </p:nvPr>
        </p:nvSpPr>
        <p:spPr/>
        <p:txBody>
          <a:bodyPr/>
          <a:lstStyle/>
          <a:p>
            <a:fld id="{66A0B05B-05E9-F04F-9F8F-D6609592977C}" type="datetimeFigureOut">
              <a:rPr lang="nl-NL" smtClean="0"/>
              <a:t>12-02-21</a:t>
            </a:fld>
            <a:endParaRPr lang="nl-NL"/>
          </a:p>
        </p:txBody>
      </p:sp>
      <p:sp>
        <p:nvSpPr>
          <p:cNvPr id="4" name="Tijdelijke aanduiding voor voettekst 3">
            <a:extLst>
              <a:ext uri="{FF2B5EF4-FFF2-40B4-BE49-F238E27FC236}">
                <a16:creationId xmlns:a16="http://schemas.microsoft.com/office/drawing/2014/main" id="{7B19C18A-4B7F-0743-A178-025D35C47E6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FA94E21-F382-CE48-B18B-A9CBE17EBFE1}"/>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1909698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8EA70B6-1828-4948-84DA-7D923E45EFA9}"/>
              </a:ext>
            </a:extLst>
          </p:cNvPr>
          <p:cNvSpPr>
            <a:spLocks noGrp="1"/>
          </p:cNvSpPr>
          <p:nvPr>
            <p:ph type="dt" sz="half" idx="10"/>
          </p:nvPr>
        </p:nvSpPr>
        <p:spPr/>
        <p:txBody>
          <a:bodyPr/>
          <a:lstStyle/>
          <a:p>
            <a:fld id="{66A0B05B-05E9-F04F-9F8F-D6609592977C}" type="datetimeFigureOut">
              <a:rPr lang="nl-NL" smtClean="0"/>
              <a:t>12-02-21</a:t>
            </a:fld>
            <a:endParaRPr lang="nl-NL"/>
          </a:p>
        </p:txBody>
      </p:sp>
      <p:sp>
        <p:nvSpPr>
          <p:cNvPr id="3" name="Tijdelijke aanduiding voor voettekst 2">
            <a:extLst>
              <a:ext uri="{FF2B5EF4-FFF2-40B4-BE49-F238E27FC236}">
                <a16:creationId xmlns:a16="http://schemas.microsoft.com/office/drawing/2014/main" id="{69C6AFAE-552C-A244-82F0-947074B17D8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B4223BD-09EB-A348-808D-0995BB38FD5E}"/>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3406990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43309-B842-0741-86AD-270BA721998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E4F7A9F-3A57-1E48-8D23-6253138946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5AAD59F-74A3-C744-A704-50960503A4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3E9B343-A28A-EA47-944D-7A684897F42B}"/>
              </a:ext>
            </a:extLst>
          </p:cNvPr>
          <p:cNvSpPr>
            <a:spLocks noGrp="1"/>
          </p:cNvSpPr>
          <p:nvPr>
            <p:ph type="dt" sz="half" idx="10"/>
          </p:nvPr>
        </p:nvSpPr>
        <p:spPr/>
        <p:txBody>
          <a:bodyPr/>
          <a:lstStyle/>
          <a:p>
            <a:fld id="{66A0B05B-05E9-F04F-9F8F-D6609592977C}" type="datetimeFigureOut">
              <a:rPr lang="nl-NL" smtClean="0"/>
              <a:t>12-02-21</a:t>
            </a:fld>
            <a:endParaRPr lang="nl-NL"/>
          </a:p>
        </p:txBody>
      </p:sp>
      <p:sp>
        <p:nvSpPr>
          <p:cNvPr id="6" name="Tijdelijke aanduiding voor voettekst 5">
            <a:extLst>
              <a:ext uri="{FF2B5EF4-FFF2-40B4-BE49-F238E27FC236}">
                <a16:creationId xmlns:a16="http://schemas.microsoft.com/office/drawing/2014/main" id="{8444662C-4E6E-A943-841D-F74C88F23B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C04926D-72BA-2443-8394-5B3D539E6DCF}"/>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42102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35314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A00AD-45E7-F84E-976F-0B53C982DD9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1B5C1D4-7736-C84C-9571-0C2B0E67D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CA9ECD9-8C44-6C48-88A1-626CF8689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F8E6719-A10D-DA46-8452-89F06C911BF5}"/>
              </a:ext>
            </a:extLst>
          </p:cNvPr>
          <p:cNvSpPr>
            <a:spLocks noGrp="1"/>
          </p:cNvSpPr>
          <p:nvPr>
            <p:ph type="dt" sz="half" idx="10"/>
          </p:nvPr>
        </p:nvSpPr>
        <p:spPr/>
        <p:txBody>
          <a:bodyPr/>
          <a:lstStyle/>
          <a:p>
            <a:fld id="{66A0B05B-05E9-F04F-9F8F-D6609592977C}" type="datetimeFigureOut">
              <a:rPr lang="nl-NL" smtClean="0"/>
              <a:t>12-02-21</a:t>
            </a:fld>
            <a:endParaRPr lang="nl-NL"/>
          </a:p>
        </p:txBody>
      </p:sp>
      <p:sp>
        <p:nvSpPr>
          <p:cNvPr id="6" name="Tijdelijke aanduiding voor voettekst 5">
            <a:extLst>
              <a:ext uri="{FF2B5EF4-FFF2-40B4-BE49-F238E27FC236}">
                <a16:creationId xmlns:a16="http://schemas.microsoft.com/office/drawing/2014/main" id="{74AA49F8-7928-5B41-9D00-83E0008A002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C77BAB2-3558-BC4A-B51F-A03288767383}"/>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2942199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25832-17C3-754C-90E3-A9B370E75C3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D8EB04E-D6D3-444A-99BA-542F5E5F249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3DF0FA5-783B-424D-AA8B-6378CD89F754}"/>
              </a:ext>
            </a:extLst>
          </p:cNvPr>
          <p:cNvSpPr>
            <a:spLocks noGrp="1"/>
          </p:cNvSpPr>
          <p:nvPr>
            <p:ph type="dt" sz="half" idx="10"/>
          </p:nvPr>
        </p:nvSpPr>
        <p:spPr/>
        <p:txBody>
          <a:bodyPr/>
          <a:lstStyle/>
          <a:p>
            <a:fld id="{66A0B05B-05E9-F04F-9F8F-D6609592977C}" type="datetimeFigureOut">
              <a:rPr lang="nl-NL" smtClean="0"/>
              <a:t>12-02-21</a:t>
            </a:fld>
            <a:endParaRPr lang="nl-NL"/>
          </a:p>
        </p:txBody>
      </p:sp>
      <p:sp>
        <p:nvSpPr>
          <p:cNvPr id="5" name="Tijdelijke aanduiding voor voettekst 4">
            <a:extLst>
              <a:ext uri="{FF2B5EF4-FFF2-40B4-BE49-F238E27FC236}">
                <a16:creationId xmlns:a16="http://schemas.microsoft.com/office/drawing/2014/main" id="{94311F2B-326A-D948-9FB0-ED40A4D3963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0F74FF-CE2F-D944-9C4D-5C8B514A6A20}"/>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2469430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0D6A1C4-F881-6545-B2C3-DAF6D0BB79F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DED7C8-00F0-E643-A996-4C5A26B4E17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B99A62B-6878-1D40-94EB-535620A2DB56}"/>
              </a:ext>
            </a:extLst>
          </p:cNvPr>
          <p:cNvSpPr>
            <a:spLocks noGrp="1"/>
          </p:cNvSpPr>
          <p:nvPr>
            <p:ph type="dt" sz="half" idx="10"/>
          </p:nvPr>
        </p:nvSpPr>
        <p:spPr/>
        <p:txBody>
          <a:bodyPr/>
          <a:lstStyle/>
          <a:p>
            <a:fld id="{66A0B05B-05E9-F04F-9F8F-D6609592977C}" type="datetimeFigureOut">
              <a:rPr lang="nl-NL" smtClean="0"/>
              <a:t>12-02-21</a:t>
            </a:fld>
            <a:endParaRPr lang="nl-NL"/>
          </a:p>
        </p:txBody>
      </p:sp>
      <p:sp>
        <p:nvSpPr>
          <p:cNvPr id="5" name="Tijdelijke aanduiding voor voettekst 4">
            <a:extLst>
              <a:ext uri="{FF2B5EF4-FFF2-40B4-BE49-F238E27FC236}">
                <a16:creationId xmlns:a16="http://schemas.microsoft.com/office/drawing/2014/main" id="{9AB0F35D-A0F8-BE4E-96A5-44B0F717DB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F77339-3DAA-604D-8E2C-9EC2F146587F}"/>
              </a:ext>
            </a:extLst>
          </p:cNvPr>
          <p:cNvSpPr>
            <a:spLocks noGrp="1"/>
          </p:cNvSpPr>
          <p:nvPr>
            <p:ph type="sldNum" sz="quarter" idx="12"/>
          </p:nvPr>
        </p:nvSpPr>
        <p:spPr/>
        <p:txBody>
          <a:bodyPr/>
          <a:lstStyle/>
          <a:p>
            <a:fld id="{C5553B23-6FD8-544C-9C02-73EA6121AC6F}" type="slidenum">
              <a:rPr lang="nl-NL" smtClean="0"/>
              <a:t>‹nr.›</a:t>
            </a:fld>
            <a:endParaRPr lang="nl-NL"/>
          </a:p>
        </p:txBody>
      </p:sp>
    </p:spTree>
    <p:extLst>
      <p:ext uri="{BB962C8B-B14F-4D97-AF65-F5344CB8AC3E}">
        <p14:creationId xmlns:p14="http://schemas.microsoft.com/office/powerpoint/2010/main" val="215143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1324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0052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7384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3AF8639-D409-344E-B7EE-C2E6DB2013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590E8FA-CEA3-424F-B651-B1E103277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03C5B3B-E3CD-B545-9536-E208167317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0B05B-05E9-F04F-9F8F-D6609592977C}" type="datetimeFigureOut">
              <a:rPr lang="nl-NL" smtClean="0"/>
              <a:t>12-02-21</a:t>
            </a:fld>
            <a:endParaRPr lang="nl-NL"/>
          </a:p>
        </p:txBody>
      </p:sp>
      <p:sp>
        <p:nvSpPr>
          <p:cNvPr id="5" name="Tijdelijke aanduiding voor voettekst 4">
            <a:extLst>
              <a:ext uri="{FF2B5EF4-FFF2-40B4-BE49-F238E27FC236}">
                <a16:creationId xmlns:a16="http://schemas.microsoft.com/office/drawing/2014/main" id="{22F98B39-CB30-D248-8BCE-1CF7D5BA7B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EE7EC9C-E8D9-6748-B6A5-E8FD603A14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53B23-6FD8-544C-9C02-73EA6121AC6F}" type="slidenum">
              <a:rPr lang="nl-NL" smtClean="0"/>
              <a:t>‹nr.›</a:t>
            </a:fld>
            <a:endParaRPr lang="nl-NL"/>
          </a:p>
        </p:txBody>
      </p:sp>
    </p:spTree>
    <p:extLst>
      <p:ext uri="{BB962C8B-B14F-4D97-AF65-F5344CB8AC3E}">
        <p14:creationId xmlns:p14="http://schemas.microsoft.com/office/powerpoint/2010/main" val="3245591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eliconnl-my.sharepoint.com/personal/fleur_blankers36_helicon_nl/Documents/Microsoft%20Teams%20Chat%20Files/video-20210212-111716-57b8feec.m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heliconnl-my.sharepoint.com/personal/jasmijn_maus80_helicon_nl/Documents/Opnamen/Bellen%20met%20Stad%20van%20de%20toekomst-20210212_111522-Opname%20van%20vergadering.mp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ngvoice.nl/home" TargetMode="External"/><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nos.nl/nieuwsuur/artikel/2368084-nederland-in-2050.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dgnederland.nl/sdgs/"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hyperlink" Target="https://youtu.be/cj-ls6R3yM8" TargetMode="External"/><Relationship Id="rId4" Type="http://schemas.openxmlformats.org/officeDocument/2006/relationships/hyperlink" Target="https://www.sdgnederland.nl/over-sdg-nederland/"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hyperlink" Target="https://www.sdgnederland.nl/" TargetMode="Externa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hyperlink" Target="http://www.oecdbetterlifeindex.org/" TargetMode="Externa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hyperlink" Target="https://www.sdgnederland.n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svKeL3JnMOg" TargetMode="External"/><Relationship Id="rId2" Type="http://schemas.openxmlformats.org/officeDocument/2006/relationships/hyperlink" Target="https://youtu.be/UM2CRH7lIdI"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hersenstichting.nl/ommetje" TargetMode="External"/><Relationship Id="rId4" Type="http://schemas.openxmlformats.org/officeDocument/2006/relationships/hyperlink" Target="https://youtu.be/Eml2xnoLpYE"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heliconnl-my.sharepoint.com/personal/fleur_blankers36_helicon_nl/Documents/Microsoft%20Teams%20Chat%20Files/video-20210212-111716-57b8feec.m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838199" y="4525347"/>
            <a:ext cx="6801321" cy="1737360"/>
          </a:xfrm>
        </p:spPr>
        <p:txBody>
          <a:bodyPr anchor="ctr">
            <a:normAutofit/>
          </a:bodyPr>
          <a:lstStyle/>
          <a:p>
            <a:pPr algn="r"/>
            <a:r>
              <a:rPr lang="nl-NL" sz="5100" dirty="0" err="1"/>
              <a:t>Sustainable</a:t>
            </a:r>
            <a:r>
              <a:rPr lang="nl-NL" sz="5100" dirty="0"/>
              <a:t> development goals binnen Lifestyle</a:t>
            </a:r>
          </a:p>
        </p:txBody>
      </p:sp>
      <p:sp>
        <p:nvSpPr>
          <p:cNvPr id="3" name="Ondertitel 2"/>
          <p:cNvSpPr>
            <a:spLocks noGrp="1"/>
          </p:cNvSpPr>
          <p:nvPr>
            <p:ph type="subTitle" idx="1"/>
          </p:nvPr>
        </p:nvSpPr>
        <p:spPr>
          <a:xfrm>
            <a:off x="7961258" y="4525347"/>
            <a:ext cx="3258675" cy="1737360"/>
          </a:xfrm>
        </p:spPr>
        <p:txBody>
          <a:bodyPr anchor="ctr">
            <a:normAutofit/>
          </a:bodyPr>
          <a:lstStyle/>
          <a:p>
            <a:pPr algn="l"/>
            <a:r>
              <a:rPr lang="nl-NL"/>
              <a:t>Leerjaar 3 – periode 3</a:t>
            </a:r>
          </a:p>
        </p:txBody>
      </p:sp>
      <p:sp>
        <p:nvSpPr>
          <p:cNvPr id="11"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126304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0FA1D-F9FF-4044-9B24-B4C4D9F9552B}"/>
              </a:ext>
            </a:extLst>
          </p:cNvPr>
          <p:cNvSpPr>
            <a:spLocks noGrp="1"/>
          </p:cNvSpPr>
          <p:nvPr>
            <p:ph type="title"/>
          </p:nvPr>
        </p:nvSpPr>
        <p:spPr/>
        <p:txBody>
          <a:bodyPr/>
          <a:lstStyle/>
          <a:p>
            <a:r>
              <a:rPr lang="nl-NL" dirty="0"/>
              <a:t>Filmpjes</a:t>
            </a:r>
          </a:p>
        </p:txBody>
      </p:sp>
      <p:sp>
        <p:nvSpPr>
          <p:cNvPr id="5" name="Tijdelijke aanduiding voor inhoud 4">
            <a:extLst>
              <a:ext uri="{FF2B5EF4-FFF2-40B4-BE49-F238E27FC236}">
                <a16:creationId xmlns:a16="http://schemas.microsoft.com/office/drawing/2014/main" id="{78CBE8EC-6B26-684C-8C82-8E8D10CF38B1}"/>
              </a:ext>
            </a:extLst>
          </p:cNvPr>
          <p:cNvSpPr>
            <a:spLocks noGrp="1"/>
          </p:cNvSpPr>
          <p:nvPr>
            <p:ph idx="1"/>
          </p:nvPr>
        </p:nvSpPr>
        <p:spPr/>
        <p:txBody>
          <a:bodyPr/>
          <a:lstStyle/>
          <a:p>
            <a:r>
              <a:rPr lang="nl-NL" dirty="0">
                <a:hlinkClick r:id="rId2"/>
              </a:rPr>
              <a:t>https://heliconnl-my.sharepoint.com/personal/fleur_blankers36_helicon_nl/Documents/Microsoft%20Teams%20Chat%20Files/video-20210212-111716-57b8feec.mov</a:t>
            </a:r>
            <a:endParaRPr lang="nl-NL" dirty="0"/>
          </a:p>
          <a:p>
            <a:pPr marL="0" indent="0">
              <a:buNone/>
            </a:pPr>
            <a:endParaRPr lang="nl-NL" dirty="0"/>
          </a:p>
        </p:txBody>
      </p:sp>
    </p:spTree>
    <p:extLst>
      <p:ext uri="{BB962C8B-B14F-4D97-AF65-F5344CB8AC3E}">
        <p14:creationId xmlns:p14="http://schemas.microsoft.com/office/powerpoint/2010/main" val="56247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B2960-E7F6-2B4B-A6A1-9F666965E867}"/>
              </a:ext>
            </a:extLst>
          </p:cNvPr>
          <p:cNvSpPr>
            <a:spLocks noGrp="1"/>
          </p:cNvSpPr>
          <p:nvPr>
            <p:ph type="title"/>
          </p:nvPr>
        </p:nvSpPr>
        <p:spPr/>
        <p:txBody>
          <a:bodyPr/>
          <a:lstStyle/>
          <a:p>
            <a:r>
              <a:rPr lang="nl-NL" dirty="0"/>
              <a:t>Filmpjes </a:t>
            </a:r>
          </a:p>
        </p:txBody>
      </p:sp>
      <p:sp>
        <p:nvSpPr>
          <p:cNvPr id="3" name="Tijdelijke aanduiding voor inhoud 2">
            <a:extLst>
              <a:ext uri="{FF2B5EF4-FFF2-40B4-BE49-F238E27FC236}">
                <a16:creationId xmlns:a16="http://schemas.microsoft.com/office/drawing/2014/main" id="{DA3BA812-4EEF-7D43-8F68-C18506AA9458}"/>
              </a:ext>
            </a:extLst>
          </p:cNvPr>
          <p:cNvSpPr>
            <a:spLocks noGrp="1"/>
          </p:cNvSpPr>
          <p:nvPr>
            <p:ph idx="1"/>
          </p:nvPr>
        </p:nvSpPr>
        <p:spPr/>
        <p:txBody>
          <a:bodyPr/>
          <a:lstStyle/>
          <a:p>
            <a:r>
              <a:rPr lang="nl-NL" dirty="0">
                <a:hlinkClick r:id="rId2"/>
              </a:rPr>
              <a:t>https://heliconnl-my.sharepoint.com/personal/jasmijn_maus80_helicon_nl/Documents/Opnamen/Bellen%20met%20Stad%20van%20de%20toekomst-20210212_111522-Opname%20van%20vergadering.mp4</a:t>
            </a:r>
            <a:endParaRPr lang="nl-NL" dirty="0"/>
          </a:p>
          <a:p>
            <a:endParaRPr lang="nl-NL" dirty="0"/>
          </a:p>
        </p:txBody>
      </p:sp>
    </p:spTree>
    <p:extLst>
      <p:ext uri="{BB962C8B-B14F-4D97-AF65-F5344CB8AC3E}">
        <p14:creationId xmlns:p14="http://schemas.microsoft.com/office/powerpoint/2010/main" val="305313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08638" y="386930"/>
            <a:ext cx="9236700" cy="1188950"/>
          </a:xfrm>
        </p:spPr>
        <p:txBody>
          <a:bodyPr anchor="b">
            <a:normAutofit/>
          </a:bodyPr>
          <a:lstStyle/>
          <a:p>
            <a:r>
              <a:rPr lang="nl-NL" sz="4600"/>
              <a:t>Geen honger en duurzame landbouw</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793660" y="2599509"/>
            <a:ext cx="10143668" cy="3435531"/>
          </a:xfrm>
        </p:spPr>
        <p:txBody>
          <a:bodyPr anchor="ctr">
            <a:normAutofit/>
          </a:bodyPr>
          <a:lstStyle/>
          <a:p>
            <a:pPr marL="457200" lvl="1" indent="0">
              <a:buNone/>
            </a:pPr>
            <a:r>
              <a:rPr lang="nl-NL" b="1"/>
              <a:t>Doel 2: Beëindig honger, bereik voedselzekerheid en verbeterde voeding en promoot duurzame landbouw</a:t>
            </a:r>
            <a:endParaRPr lang="nl-NL"/>
          </a:p>
          <a:p>
            <a:pPr lvl="1"/>
            <a:endParaRPr lang="nl-NL" dirty="0"/>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269074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Goede gezondheid en welzijn</a:t>
            </a:r>
          </a:p>
        </p:txBody>
      </p:sp>
      <p:sp>
        <p:nvSpPr>
          <p:cNvPr id="3" name="Tijdelijke aanduiding voor inhoud 2"/>
          <p:cNvSpPr>
            <a:spLocks noGrp="1"/>
          </p:cNvSpPr>
          <p:nvPr>
            <p:ph idx="1"/>
          </p:nvPr>
        </p:nvSpPr>
        <p:spPr>
          <a:xfrm>
            <a:off x="725183" y="2233625"/>
            <a:ext cx="10954407" cy="1228766"/>
          </a:xfrm>
        </p:spPr>
        <p:txBody>
          <a:bodyPr>
            <a:normAutofit/>
          </a:bodyPr>
          <a:lstStyle/>
          <a:p>
            <a:pPr marL="0" indent="0">
              <a:buNone/>
            </a:pPr>
            <a:r>
              <a:rPr lang="nl-NL" b="1" dirty="0"/>
              <a:t>Doel 3: Verzeker een goede gezondheid en promoot welvaart voor alle leeftijden</a:t>
            </a:r>
            <a:endParaRPr lang="nl-NL" dirty="0"/>
          </a:p>
          <a:p>
            <a:pPr lvl="1"/>
            <a:endParaRPr lang="nl-NL" dirty="0"/>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pic>
        <p:nvPicPr>
          <p:cNvPr id="2050" name="Picture 2" descr="Afbeeldingsresultaat voor gezondheid welva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324" y="3564740"/>
            <a:ext cx="35242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962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43631" y="809898"/>
            <a:ext cx="9942716" cy="1554480"/>
          </a:xfrm>
        </p:spPr>
        <p:txBody>
          <a:bodyPr anchor="ctr">
            <a:normAutofit/>
          </a:bodyPr>
          <a:lstStyle/>
          <a:p>
            <a:r>
              <a:rPr lang="nl-NL" sz="4800"/>
              <a:t>3.1 Moedersterfte </a:t>
            </a:r>
          </a:p>
        </p:txBody>
      </p:sp>
      <p:sp>
        <p:nvSpPr>
          <p:cNvPr id="6" name="Tijdelijke aanduiding voor inhoud 5"/>
          <p:cNvSpPr>
            <a:spLocks noGrp="1"/>
          </p:cNvSpPr>
          <p:nvPr>
            <p:ph idx="1"/>
          </p:nvPr>
        </p:nvSpPr>
        <p:spPr>
          <a:xfrm>
            <a:off x="1045028" y="3017522"/>
            <a:ext cx="9941319" cy="3124658"/>
          </a:xfrm>
        </p:spPr>
        <p:txBody>
          <a:bodyPr anchor="ctr">
            <a:normAutofit/>
          </a:bodyPr>
          <a:lstStyle/>
          <a:p>
            <a:pPr marL="0" indent="0">
              <a:buNone/>
            </a:pPr>
            <a:r>
              <a:rPr lang="nl-NL" sz="2400"/>
              <a:t>3.1. Tegen 2030 de globale moedersterfte terugdringen tot minder dan 70 per 100.000 levendgeborenen.</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Afbeelding 4"/>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157231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3.2 Vermijdbare overlijden van kinderen &lt;5</a:t>
            </a:r>
          </a:p>
        </p:txBody>
      </p:sp>
      <p:sp>
        <p:nvSpPr>
          <p:cNvPr id="3" name="Tijdelijke aanduiding voor inhoud 2"/>
          <p:cNvSpPr>
            <a:spLocks noGrp="1"/>
          </p:cNvSpPr>
          <p:nvPr>
            <p:ph idx="1"/>
          </p:nvPr>
        </p:nvSpPr>
        <p:spPr>
          <a:xfrm>
            <a:off x="838200" y="2472011"/>
            <a:ext cx="10515600" cy="1437837"/>
          </a:xfrm>
        </p:spPr>
        <p:txBody>
          <a:bodyPr>
            <a:normAutofit/>
          </a:bodyPr>
          <a:lstStyle/>
          <a:p>
            <a:pPr marL="0" indent="0">
              <a:buNone/>
            </a:pPr>
            <a:r>
              <a:rPr lang="nl-NL" dirty="0"/>
              <a:t>3.2 Tegen 2030 een einde maken aan vermijdbare overlijdens van pasgeborenen en kinderen onder de 5 jaar</a:t>
            </a:r>
          </a:p>
        </p:txBody>
      </p:sp>
      <p:pic>
        <p:nvPicPr>
          <p:cNvPr id="6" name="Afbeelding 5"/>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798685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3.3 Epidemieën </a:t>
            </a:r>
          </a:p>
        </p:txBody>
      </p:sp>
      <p:sp>
        <p:nvSpPr>
          <p:cNvPr id="3" name="Tijdelijke aanduiding voor inhoud 2"/>
          <p:cNvSpPr>
            <a:spLocks noGrp="1"/>
          </p:cNvSpPr>
          <p:nvPr>
            <p:ph idx="1"/>
          </p:nvPr>
        </p:nvSpPr>
        <p:spPr>
          <a:xfrm>
            <a:off x="697018" y="2003885"/>
            <a:ext cx="10515600" cy="1924293"/>
          </a:xfrm>
        </p:spPr>
        <p:txBody>
          <a:bodyPr>
            <a:normAutofit/>
          </a:bodyPr>
          <a:lstStyle/>
          <a:p>
            <a:pPr marL="0" indent="0">
              <a:buNone/>
            </a:pPr>
            <a:r>
              <a:rPr lang="nl-NL" dirty="0"/>
              <a:t>3.3 Tegen 2030 een einde maken aan epidemieën zoals aids, tuberculose, malaria en verwaarloosde tropische ziekten, alsook hepatitis, door water overgebrachte ziekten en andere overdraagbare ziekten bestrijden.</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pic>
        <p:nvPicPr>
          <p:cNvPr id="4098" name="Picture 2" descr="Afbeeldingsresultaat voor epidem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7002" y="3397050"/>
            <a:ext cx="2518025" cy="249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015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3.4 Vroegtijdige sterfte door niet-overdraagbare ziekten</a:t>
            </a:r>
          </a:p>
        </p:txBody>
      </p:sp>
      <p:sp>
        <p:nvSpPr>
          <p:cNvPr id="3" name="Tijdelijke aanduiding voor inhoud 2"/>
          <p:cNvSpPr>
            <a:spLocks noGrp="1"/>
          </p:cNvSpPr>
          <p:nvPr>
            <p:ph idx="1"/>
          </p:nvPr>
        </p:nvSpPr>
        <p:spPr>
          <a:xfrm>
            <a:off x="838200" y="2572900"/>
            <a:ext cx="10515600" cy="1778383"/>
          </a:xfrm>
        </p:spPr>
        <p:txBody>
          <a:bodyPr>
            <a:normAutofit/>
          </a:bodyPr>
          <a:lstStyle/>
          <a:p>
            <a:pPr fontAlgn="base"/>
            <a:r>
              <a:rPr lang="nl-NL" dirty="0"/>
              <a:t>3.4 Tegen 2030 de vroegtijdige sterfte gelinkt aan niet-overdraagbare ziekten met een derde inperken via preventie en behandeling, en mentale gezondheid en welzijn bevorderen.</a:t>
            </a:r>
          </a:p>
          <a:p>
            <a:endParaRPr lang="nl-NL" dirty="0"/>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pic>
        <p:nvPicPr>
          <p:cNvPr id="5122" name="Picture 2" descr="Afbeeldingsresultaat voor niet-overdraagbare ziek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1258" y="4136080"/>
            <a:ext cx="2857072" cy="190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492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3.5 Misbruik van verslavende middelen</a:t>
            </a:r>
          </a:p>
        </p:txBody>
      </p:sp>
      <p:sp>
        <p:nvSpPr>
          <p:cNvPr id="3" name="Tijdelijke aanduiding voor inhoud 2"/>
          <p:cNvSpPr>
            <a:spLocks noGrp="1"/>
          </p:cNvSpPr>
          <p:nvPr>
            <p:ph idx="1"/>
          </p:nvPr>
        </p:nvSpPr>
        <p:spPr/>
        <p:txBody>
          <a:bodyPr/>
          <a:lstStyle/>
          <a:p>
            <a:pPr marL="0" indent="0">
              <a:buNone/>
            </a:pPr>
            <a:r>
              <a:rPr lang="nl-NL" dirty="0"/>
              <a:t>3.5 De preventie en behandeling versterken van misbruik van verslavende middelen, met inbegrip van drugsgebruik en het schadelijk gebruik van alcohol.</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pic>
        <p:nvPicPr>
          <p:cNvPr id="6146" name="Picture 2" descr="Afbeeldingsresultaat voor verslavende middel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180" y="3713512"/>
            <a:ext cx="3974636" cy="216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02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3.6 Doden en gewonden in verkeer</a:t>
            </a:r>
          </a:p>
        </p:txBody>
      </p:sp>
      <p:sp>
        <p:nvSpPr>
          <p:cNvPr id="3" name="Tijdelijke aanduiding voor inhoud 2"/>
          <p:cNvSpPr>
            <a:spLocks noGrp="1"/>
          </p:cNvSpPr>
          <p:nvPr>
            <p:ph idx="1"/>
          </p:nvPr>
        </p:nvSpPr>
        <p:spPr>
          <a:xfrm>
            <a:off x="838200" y="1836135"/>
            <a:ext cx="10891345" cy="3902513"/>
          </a:xfrm>
        </p:spPr>
        <p:txBody>
          <a:bodyPr>
            <a:normAutofit/>
          </a:bodyPr>
          <a:lstStyle/>
          <a:p>
            <a:pPr marL="0" indent="0">
              <a:buNone/>
            </a:pPr>
            <a:r>
              <a:rPr lang="nl-NL" dirty="0"/>
              <a:t>3.6 Tegen 2020 het aantal doden en gewonden in het verkeer wereldwijd halveren.</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81745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45028" y="1336329"/>
            <a:ext cx="3892732" cy="4382588"/>
          </a:xfrm>
        </p:spPr>
        <p:txBody>
          <a:bodyPr anchor="ctr">
            <a:normAutofit/>
          </a:bodyPr>
          <a:lstStyle/>
          <a:p>
            <a:r>
              <a:rPr lang="nl-NL" sz="5400"/>
              <a:t>Leerdoelen</a:t>
            </a:r>
          </a:p>
        </p:txBody>
      </p:sp>
      <p:grpSp>
        <p:nvGrpSpPr>
          <p:cNvPr id="27" name="Group 2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096001" y="1336329"/>
            <a:ext cx="5260848" cy="4382588"/>
          </a:xfrm>
        </p:spPr>
        <p:txBody>
          <a:bodyPr anchor="ctr">
            <a:normAutofit/>
          </a:bodyPr>
          <a:lstStyle/>
          <a:p>
            <a:r>
              <a:rPr lang="nl-NL" sz="2000" dirty="0"/>
              <a:t>Aan het einde ken je de inhoud van de 17 </a:t>
            </a:r>
            <a:r>
              <a:rPr lang="nl-NL" sz="2000" dirty="0" err="1"/>
              <a:t>sustainable</a:t>
            </a:r>
            <a:r>
              <a:rPr lang="nl-NL" sz="2000" dirty="0"/>
              <a:t> development goals en weet je hoe ze zijn ontstaan</a:t>
            </a:r>
          </a:p>
          <a:p>
            <a:r>
              <a:rPr lang="nl-NL" sz="2000" dirty="0"/>
              <a:t>Kun je toelichten welke doelen aan lifestyle zijn te koppelen</a:t>
            </a:r>
          </a:p>
          <a:p>
            <a:r>
              <a:rPr lang="nl-NL" sz="2000" dirty="0"/>
              <a:t>Heb je een voorbeeld uitgewerkt naar de stad van de toekomst </a:t>
            </a:r>
          </a:p>
          <a:p>
            <a:r>
              <a:rPr lang="nl-NL" sz="2000" dirty="0"/>
              <a:t>Je kunt benoemen wat de </a:t>
            </a:r>
            <a:r>
              <a:rPr lang="nl-NL" sz="2000" dirty="0" err="1"/>
              <a:t>better</a:t>
            </a:r>
            <a:r>
              <a:rPr lang="nl-NL" sz="2000" dirty="0"/>
              <a:t> life index aangeeft</a:t>
            </a:r>
          </a:p>
          <a:p>
            <a:r>
              <a:rPr lang="nl-NL" sz="2000" dirty="0"/>
              <a:t>Je kunt de relevante ontwerpen koppelen aan lifestyle</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759281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3.7 Seks, gezinsplanning en opvoeding</a:t>
            </a:r>
          </a:p>
        </p:txBody>
      </p:sp>
      <p:sp>
        <p:nvSpPr>
          <p:cNvPr id="3" name="Tijdelijke aanduiding voor inhoud 2"/>
          <p:cNvSpPr>
            <a:spLocks noGrp="1"/>
          </p:cNvSpPr>
          <p:nvPr>
            <p:ph idx="1"/>
          </p:nvPr>
        </p:nvSpPr>
        <p:spPr>
          <a:xfrm>
            <a:off x="838200" y="2333039"/>
            <a:ext cx="10103069" cy="2349320"/>
          </a:xfrm>
        </p:spPr>
        <p:txBody>
          <a:bodyPr>
            <a:normAutofit/>
          </a:bodyPr>
          <a:lstStyle/>
          <a:p>
            <a:pPr marL="0" indent="0">
              <a:buNone/>
            </a:pPr>
            <a:r>
              <a:rPr lang="nl-NL" dirty="0"/>
              <a:t>3.7 Tegen 2030 universele toegang tot seksuele en reproductieve gezondheidszorgdiensten garanderen, met inbegrip van diensten voor gezinsplanning, informatie en opvoeding, en voor de integratie van reproductieve gezondheid in nationale strategieën en programma’s</a:t>
            </a:r>
          </a:p>
          <a:p>
            <a:pPr marL="0" indent="0">
              <a:buNone/>
            </a:pPr>
            <a:endParaRPr lang="nl-NL" dirty="0"/>
          </a:p>
        </p:txBody>
      </p:sp>
      <p:pic>
        <p:nvPicPr>
          <p:cNvPr id="5" name="Afbeelding 4"/>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1734547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3.8 Ziekteverzekering</a:t>
            </a:r>
          </a:p>
        </p:txBody>
      </p:sp>
      <p:sp>
        <p:nvSpPr>
          <p:cNvPr id="3" name="Tijdelijke aanduiding voor inhoud 2"/>
          <p:cNvSpPr>
            <a:spLocks noGrp="1"/>
          </p:cNvSpPr>
          <p:nvPr>
            <p:ph idx="1"/>
          </p:nvPr>
        </p:nvSpPr>
        <p:spPr>
          <a:xfrm>
            <a:off x="935420" y="1805948"/>
            <a:ext cx="9927021" cy="4090355"/>
          </a:xfrm>
        </p:spPr>
        <p:txBody>
          <a:bodyPr>
            <a:normAutofit/>
          </a:bodyPr>
          <a:lstStyle/>
          <a:p>
            <a:r>
              <a:rPr lang="nl-NL" dirty="0"/>
              <a:t>3.8 Zorgen voor een universele ziekteverzekering, met inbegrip van de bescherming tegen financiële risico’s, toegang tot kwaliteitsvolle essentiële gezondheidszorgdiensten en toegang tot de veilige, doeltreffende, kwaliteitsvolle en betaalbare essentiële geneesmiddelen en vaccins voor iedereen</a:t>
            </a:r>
            <a:endParaRPr lang="nl-NL" dirty="0">
              <a:solidFill>
                <a:schemeClr val="bg1">
                  <a:lumMod val="50000"/>
                </a:schemeClr>
              </a:solidFill>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3041351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3.9 Gevaarlijke chemicaliën, vervuiling en besmetting van leefomgeving</a:t>
            </a:r>
          </a:p>
        </p:txBody>
      </p:sp>
      <p:sp>
        <p:nvSpPr>
          <p:cNvPr id="3" name="Tijdelijke aanduiding voor inhoud 2"/>
          <p:cNvSpPr>
            <a:spLocks noGrp="1"/>
          </p:cNvSpPr>
          <p:nvPr>
            <p:ph idx="1"/>
          </p:nvPr>
        </p:nvSpPr>
        <p:spPr>
          <a:xfrm>
            <a:off x="838200" y="3046523"/>
            <a:ext cx="10515600" cy="1288995"/>
          </a:xfrm>
        </p:spPr>
        <p:txBody>
          <a:bodyPr>
            <a:normAutofit/>
          </a:bodyPr>
          <a:lstStyle/>
          <a:p>
            <a:pPr marL="0" indent="0">
              <a:buNone/>
            </a:pPr>
            <a:r>
              <a:rPr lang="nl-NL" dirty="0"/>
              <a:t>3.9 Tegen 2030 in aanzienlijke mate het aantal sterfgevallen en ziekten verminderen als gevolg van gevaarlijke chemicaliën en de vervuiling en besmetting van lucht, water en bodem.</a:t>
            </a:r>
          </a:p>
        </p:txBody>
      </p:sp>
      <p:pic>
        <p:nvPicPr>
          <p:cNvPr id="5" name="Afbeelding 4"/>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2110849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3.9 Subdoel a en b</a:t>
            </a:r>
          </a:p>
        </p:txBody>
      </p:sp>
      <p:sp>
        <p:nvSpPr>
          <p:cNvPr id="3" name="Tijdelijke aanduiding voor inhoud 2"/>
          <p:cNvSpPr>
            <a:spLocks noGrp="1"/>
          </p:cNvSpPr>
          <p:nvPr>
            <p:ph idx="1"/>
          </p:nvPr>
        </p:nvSpPr>
        <p:spPr>
          <a:xfrm>
            <a:off x="838200" y="1690688"/>
            <a:ext cx="10515600" cy="4351338"/>
          </a:xfrm>
        </p:spPr>
        <p:txBody>
          <a:bodyPr/>
          <a:lstStyle/>
          <a:p>
            <a:r>
              <a:rPr lang="nl-NL" dirty="0"/>
              <a:t>3.a Waar nodig de implementatie van de kaderovereenkomst van de Wereldgezondheidsorganisatie over tabakscontrole versterken.</a:t>
            </a:r>
          </a:p>
          <a:p>
            <a:endParaRPr lang="nl-NL" dirty="0"/>
          </a:p>
          <a:p>
            <a:r>
              <a:rPr lang="nl-NL" dirty="0"/>
              <a:t>3.b Het onderzoek en de ontwikkeling ondersteunen van vaccins en geneesmiddelen voor overdraagbare en niet-overdraagbare ziekten voor de overdraagbare en de niet-overdraagbare ziekten die in hoofdzaak ontwikkelingslanden treffen</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943805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3.9 Subdoel b en c</a:t>
            </a:r>
          </a:p>
        </p:txBody>
      </p:sp>
      <p:sp>
        <p:nvSpPr>
          <p:cNvPr id="3" name="Tijdelijke aanduiding voor inhoud 2"/>
          <p:cNvSpPr>
            <a:spLocks noGrp="1"/>
          </p:cNvSpPr>
          <p:nvPr>
            <p:ph idx="1"/>
          </p:nvPr>
        </p:nvSpPr>
        <p:spPr/>
        <p:txBody>
          <a:bodyPr/>
          <a:lstStyle/>
          <a:p>
            <a:r>
              <a:rPr lang="nl-NL" dirty="0"/>
              <a:t>3.c De financiering van de gezondheidszorg aanzienlijk opvoeren, net als de aanwerving, de ontwikkeling, de opleiding en het lange tijd in dienst houden van gezondheidswerkers in ontwikkelingslanden</a:t>
            </a:r>
          </a:p>
          <a:p>
            <a:r>
              <a:rPr lang="nl-NL" dirty="0"/>
              <a:t>3.d De capaciteit van alle landen versterken, in het bijzonder die van de ontwikkelingslanden, met betrekking tot systemen voor vroegtijdige waarschuwing, risicovermindering en het beheer van nationale en globale gezondheidsrisico’s.</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3820542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 12 </a:t>
            </a:r>
          </a:p>
        </p:txBody>
      </p:sp>
      <p:sp>
        <p:nvSpPr>
          <p:cNvPr id="3" name="Tijdelijke aanduiding voor inhoud 2"/>
          <p:cNvSpPr>
            <a:spLocks noGrp="1"/>
          </p:cNvSpPr>
          <p:nvPr>
            <p:ph idx="1"/>
          </p:nvPr>
        </p:nvSpPr>
        <p:spPr>
          <a:xfrm>
            <a:off x="838200" y="1555531"/>
            <a:ext cx="10515600" cy="4621432"/>
          </a:xfrm>
        </p:spPr>
        <p:txBody>
          <a:bodyPr>
            <a:normAutofit/>
          </a:bodyPr>
          <a:lstStyle/>
          <a:p>
            <a:pPr marL="0" indent="0">
              <a:buNone/>
            </a:pPr>
            <a:r>
              <a:rPr lang="nl-NL" dirty="0"/>
              <a:t>Verantwoorde consumptie en productie</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pic>
        <p:nvPicPr>
          <p:cNvPr id="8194" name="Picture 2" descr="Afbeeldingsresultaat voor goal 12 verantwoorde consumptie en product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4297" y="2332233"/>
            <a:ext cx="3471096" cy="3471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665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12.3 Voedselverspilling</a:t>
            </a:r>
          </a:p>
        </p:txBody>
      </p:sp>
      <p:sp>
        <p:nvSpPr>
          <p:cNvPr id="3" name="Tijdelijke aanduiding voor inhoud 2"/>
          <p:cNvSpPr>
            <a:spLocks noGrp="1"/>
          </p:cNvSpPr>
          <p:nvPr>
            <p:ph idx="1"/>
          </p:nvPr>
        </p:nvSpPr>
        <p:spPr/>
        <p:txBody>
          <a:bodyPr/>
          <a:lstStyle/>
          <a:p>
            <a:pPr marL="0" indent="0">
              <a:buNone/>
            </a:pPr>
            <a:r>
              <a:rPr lang="nl-NL" dirty="0"/>
              <a:t>12.3 Tegen 2030 de voedselverspilling in winkels en bij consumenten per capita halveren en voedselverlies reduceren in de productie- en bevoorradingsketens, met inbegrip van verliezen na de oogst.</a:t>
            </a:r>
          </a:p>
          <a:p>
            <a:endParaRPr lang="nl-NL" dirty="0"/>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pic>
        <p:nvPicPr>
          <p:cNvPr id="7170"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958" y="3110646"/>
            <a:ext cx="4081688" cy="3066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105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12.4 Uitstoot in lucht, water en bodem</a:t>
            </a:r>
          </a:p>
        </p:txBody>
      </p:sp>
      <p:pic>
        <p:nvPicPr>
          <p:cNvPr id="8" name="Afbeelding 7"/>
          <p:cNvPicPr>
            <a:picLocks noChangeAspect="1"/>
          </p:cNvPicPr>
          <p:nvPr/>
        </p:nvPicPr>
        <p:blipFill>
          <a:blip r:embed="rId2"/>
          <a:stretch>
            <a:fillRect/>
          </a:stretch>
        </p:blipFill>
        <p:spPr>
          <a:xfrm>
            <a:off x="0" y="6165669"/>
            <a:ext cx="2169840" cy="692331"/>
          </a:xfrm>
          <a:prstGeom prst="rect">
            <a:avLst/>
          </a:prstGeom>
        </p:spPr>
      </p:pic>
      <p:sp>
        <p:nvSpPr>
          <p:cNvPr id="10" name="Tijdelijke aanduiding voor inhoud 2"/>
          <p:cNvSpPr>
            <a:spLocks noGrp="1"/>
          </p:cNvSpPr>
          <p:nvPr>
            <p:ph idx="1"/>
          </p:nvPr>
        </p:nvSpPr>
        <p:spPr>
          <a:xfrm>
            <a:off x="838199" y="1634497"/>
            <a:ext cx="10791825" cy="4321191"/>
          </a:xfrm>
        </p:spPr>
        <p:txBody>
          <a:bodyPr>
            <a:normAutofit/>
          </a:bodyPr>
          <a:lstStyle/>
          <a:p>
            <a:pPr marL="0" indent="0">
              <a:buNone/>
            </a:pPr>
            <a:r>
              <a:rPr lang="nl-NL" dirty="0"/>
              <a:t>12.4 Tegen 2020 komen tot een vanuit milieuvriendelijk beheer van chemicaliën en van alle afval gedurende hun hele levenscyclus, in overeenstemming met afgesproken nationale kaderovereenkomsten, en de uitstoot aanzienlijk beperken in lucht, water en bodem om hun negatieve invloeden op de menselijke gezondheid en het milieu zoveel mogelijk te beperken.</a:t>
            </a:r>
            <a:endParaRPr lang="nl-NL" sz="3200" dirty="0"/>
          </a:p>
        </p:txBody>
      </p:sp>
    </p:spTree>
    <p:extLst>
      <p:ext uri="{BB962C8B-B14F-4D97-AF65-F5344CB8AC3E}">
        <p14:creationId xmlns:p14="http://schemas.microsoft.com/office/powerpoint/2010/main" val="2560307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08934"/>
            <a:ext cx="10515600" cy="1325563"/>
          </a:xfrm>
        </p:spPr>
        <p:txBody>
          <a:bodyPr/>
          <a:lstStyle/>
          <a:p>
            <a:r>
              <a:rPr lang="nl-NL" dirty="0"/>
              <a:t>12.8 Informatie over duurzame ontwikkeling en duurzame levensstijlen</a:t>
            </a:r>
          </a:p>
        </p:txBody>
      </p:sp>
      <p:sp>
        <p:nvSpPr>
          <p:cNvPr id="3" name="Tijdelijke aanduiding voor inhoud 2"/>
          <p:cNvSpPr>
            <a:spLocks noGrp="1"/>
          </p:cNvSpPr>
          <p:nvPr>
            <p:ph idx="1"/>
          </p:nvPr>
        </p:nvSpPr>
        <p:spPr>
          <a:xfrm>
            <a:off x="838199" y="2296650"/>
            <a:ext cx="10791825" cy="1928510"/>
          </a:xfrm>
        </p:spPr>
        <p:txBody>
          <a:bodyPr>
            <a:normAutofit/>
          </a:bodyPr>
          <a:lstStyle/>
          <a:p>
            <a:r>
              <a:rPr lang="nl-NL" dirty="0"/>
              <a:t>12.8 Tegen 2030 garanderen dat mensen overal beschikken over relevantie informatie over en zich bewust zijn van duurzame ontwikkeling en levensstijlen die in harmonie zijn met de natuur.</a:t>
            </a:r>
            <a:endParaRPr lang="nl-NL" sz="3200" dirty="0"/>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330315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Better life index</a:t>
            </a:r>
          </a:p>
        </p:txBody>
      </p:sp>
      <p:grpSp>
        <p:nvGrpSpPr>
          <p:cNvPr id="137" name="Group 1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8" name="Rectangle 1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vak 5"/>
          <p:cNvSpPr txBox="1"/>
          <p:nvPr/>
        </p:nvSpPr>
        <p:spPr>
          <a:xfrm>
            <a:off x="590719" y="2330505"/>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a:t>Een</a:t>
            </a:r>
            <a:r>
              <a:rPr lang="en-US" sz="1900" dirty="0"/>
              <a:t> </a:t>
            </a:r>
            <a:r>
              <a:rPr lang="en-US" sz="1900" b="1" dirty="0"/>
              <a:t>index</a:t>
            </a:r>
            <a:r>
              <a:rPr lang="en-US" sz="1900" dirty="0"/>
              <a:t> die </a:t>
            </a:r>
            <a:r>
              <a:rPr lang="en-US" sz="1900"/>
              <a:t>werd</a:t>
            </a:r>
            <a:r>
              <a:rPr lang="en-US" sz="1900" dirty="0"/>
              <a:t> </a:t>
            </a:r>
            <a:r>
              <a:rPr lang="en-US" sz="1900"/>
              <a:t>ontwikkeld</a:t>
            </a:r>
            <a:r>
              <a:rPr lang="en-US" sz="1900" dirty="0"/>
              <a:t> door de </a:t>
            </a:r>
            <a:r>
              <a:rPr lang="en-US" sz="1900"/>
              <a:t>Organisatie</a:t>
            </a:r>
            <a:r>
              <a:rPr lang="en-US" sz="1900" dirty="0"/>
              <a:t> </a:t>
            </a:r>
            <a:r>
              <a:rPr lang="en-US" sz="1900"/>
              <a:t>voor</a:t>
            </a:r>
            <a:r>
              <a:rPr lang="en-US" sz="1900" dirty="0"/>
              <a:t> </a:t>
            </a:r>
            <a:r>
              <a:rPr lang="en-US" sz="1900"/>
              <a:t>Economische</a:t>
            </a:r>
            <a:r>
              <a:rPr lang="en-US" sz="1900" dirty="0"/>
              <a:t> </a:t>
            </a:r>
            <a:r>
              <a:rPr lang="en-US" sz="1900"/>
              <a:t>Samenwerking</a:t>
            </a:r>
            <a:r>
              <a:rPr lang="en-US" sz="1900" dirty="0"/>
              <a:t> </a:t>
            </a:r>
            <a:r>
              <a:rPr lang="en-US" sz="1900"/>
              <a:t>en</a:t>
            </a:r>
            <a:r>
              <a:rPr lang="en-US" sz="1900" dirty="0"/>
              <a:t> </a:t>
            </a:r>
            <a:r>
              <a:rPr lang="en-US" sz="1900"/>
              <a:t>Ontwikkeling</a:t>
            </a:r>
            <a:r>
              <a:rPr lang="en-US" sz="1900" dirty="0"/>
              <a:t> (OESO, Engels: OECD). </a:t>
            </a:r>
            <a:r>
              <a:rPr lang="en-US" sz="1900"/>
              <a:t>Deze</a:t>
            </a:r>
            <a:r>
              <a:rPr lang="en-US" sz="1900" dirty="0"/>
              <a:t> </a:t>
            </a:r>
            <a:r>
              <a:rPr lang="en-US" sz="1900" b="1" dirty="0"/>
              <a:t>index</a:t>
            </a:r>
            <a:r>
              <a:rPr lang="en-US" sz="1900" dirty="0"/>
              <a:t> </a:t>
            </a:r>
            <a:r>
              <a:rPr lang="en-US" sz="1900"/>
              <a:t>moet</a:t>
            </a:r>
            <a:r>
              <a:rPr lang="en-US" sz="1900" dirty="0"/>
              <a:t> </a:t>
            </a:r>
            <a:r>
              <a:rPr lang="en-US" sz="1900"/>
              <a:t>een</a:t>
            </a:r>
            <a:r>
              <a:rPr lang="en-US" sz="1900" dirty="0"/>
              <a:t> </a:t>
            </a:r>
            <a:r>
              <a:rPr lang="en-US" sz="1900"/>
              <a:t>beeld</a:t>
            </a:r>
            <a:r>
              <a:rPr lang="en-US" sz="1900" dirty="0"/>
              <a:t> </a:t>
            </a:r>
            <a:r>
              <a:rPr lang="en-US" sz="1900"/>
              <a:t>geven</a:t>
            </a:r>
            <a:r>
              <a:rPr lang="en-US" sz="1900" dirty="0"/>
              <a:t> van het </a:t>
            </a:r>
            <a:r>
              <a:rPr lang="en-US" sz="1900"/>
              <a:t>persoonlijke</a:t>
            </a:r>
            <a:r>
              <a:rPr lang="en-US" sz="1900" dirty="0"/>
              <a:t> </a:t>
            </a:r>
            <a:r>
              <a:rPr lang="en-US" sz="1900"/>
              <a:t>welzijn</a:t>
            </a:r>
            <a:r>
              <a:rPr lang="en-US" sz="1900" dirty="0"/>
              <a:t> in </a:t>
            </a:r>
            <a:r>
              <a:rPr lang="en-US" sz="1900"/>
              <a:t>verschillende</a:t>
            </a:r>
            <a:r>
              <a:rPr lang="en-US" sz="1900" dirty="0"/>
              <a:t> </a:t>
            </a:r>
            <a:r>
              <a:rPr lang="en-US" sz="1900"/>
              <a:t>landen</a:t>
            </a:r>
            <a:r>
              <a:rPr lang="en-US" sz="1900" dirty="0"/>
              <a:t> (</a:t>
            </a:r>
            <a:r>
              <a:rPr lang="en-US" sz="1900"/>
              <a:t>zie</a:t>
            </a:r>
            <a:r>
              <a:rPr lang="en-US" sz="1900" dirty="0"/>
              <a:t> </a:t>
            </a:r>
            <a:r>
              <a:rPr lang="en-US" sz="1900"/>
              <a:t>ook</a:t>
            </a:r>
            <a:r>
              <a:rPr lang="en-US" sz="1900" dirty="0"/>
              <a:t>: </a:t>
            </a:r>
            <a:r>
              <a:rPr lang="en-US" sz="1900"/>
              <a:t>bruto</a:t>
            </a:r>
            <a:r>
              <a:rPr lang="en-US" sz="1900" dirty="0"/>
              <a:t> </a:t>
            </a:r>
            <a:r>
              <a:rPr lang="en-US" sz="1900"/>
              <a:t>nationaal</a:t>
            </a:r>
            <a:r>
              <a:rPr lang="en-US" sz="1900" dirty="0"/>
              <a:t> </a:t>
            </a:r>
            <a:r>
              <a:rPr lang="en-US" sz="1900"/>
              <a:t>geluk</a:t>
            </a:r>
            <a:r>
              <a:rPr lang="en-US" sz="1900" dirty="0"/>
              <a:t> </a:t>
            </a:r>
            <a:r>
              <a:rPr lang="en-US" sz="1900"/>
              <a:t>en</a:t>
            </a:r>
            <a:r>
              <a:rPr lang="en-US" sz="1900" dirty="0"/>
              <a:t> brede </a:t>
            </a:r>
            <a:r>
              <a:rPr lang="en-US" sz="1900"/>
              <a:t>welvaart</a:t>
            </a:r>
            <a:r>
              <a:rPr lang="en-US" sz="1900" dirty="0"/>
              <a:t>)</a:t>
            </a:r>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r>
              <a:rPr lang="en-US" sz="1900"/>
              <a:t>Belangrijk</a:t>
            </a:r>
            <a:r>
              <a:rPr lang="en-US" sz="1900" dirty="0"/>
              <a:t> </a:t>
            </a:r>
            <a:r>
              <a:rPr lang="en-US" sz="1900"/>
              <a:t>voor</a:t>
            </a:r>
            <a:r>
              <a:rPr lang="en-US" sz="1900" dirty="0"/>
              <a:t> Lifestyle: </a:t>
            </a:r>
          </a:p>
          <a:p>
            <a:pPr marL="285750" indent="-228600">
              <a:lnSpc>
                <a:spcPct val="90000"/>
              </a:lnSpc>
              <a:spcAft>
                <a:spcPts val="600"/>
              </a:spcAft>
              <a:buFont typeface="Arial" panose="020B0604020202020204" pitchFamily="34" charset="0"/>
              <a:buChar char="•"/>
            </a:pPr>
            <a:r>
              <a:rPr lang="en-US" sz="1900" dirty="0"/>
              <a:t>Health </a:t>
            </a:r>
          </a:p>
          <a:p>
            <a:pPr marL="285750" indent="-228600">
              <a:lnSpc>
                <a:spcPct val="90000"/>
              </a:lnSpc>
              <a:spcAft>
                <a:spcPts val="600"/>
              </a:spcAft>
              <a:buFont typeface="Arial" panose="020B0604020202020204" pitchFamily="34" charset="0"/>
              <a:buChar char="•"/>
            </a:pPr>
            <a:r>
              <a:rPr lang="en-US" sz="1900" dirty="0"/>
              <a:t>Life satisfaction </a:t>
            </a:r>
          </a:p>
          <a:p>
            <a:pPr marL="285750" indent="-228600">
              <a:lnSpc>
                <a:spcPct val="90000"/>
              </a:lnSpc>
              <a:spcAft>
                <a:spcPts val="600"/>
              </a:spcAft>
              <a:buFont typeface="Arial" panose="020B0604020202020204" pitchFamily="34" charset="0"/>
              <a:buChar char="•"/>
            </a:pPr>
            <a:r>
              <a:rPr lang="en-US" sz="1900" dirty="0"/>
              <a:t>Work-life balance </a:t>
            </a:r>
          </a:p>
          <a:p>
            <a:pPr marL="285750" indent="-228600">
              <a:lnSpc>
                <a:spcPct val="90000"/>
              </a:lnSpc>
              <a:spcAft>
                <a:spcPts val="600"/>
              </a:spcAft>
              <a:buFont typeface="Arial" panose="020B0604020202020204" pitchFamily="34" charset="0"/>
              <a:buChar char="•"/>
            </a:pPr>
            <a:r>
              <a:rPr lang="en-US" sz="1900" dirty="0"/>
              <a:t>NL 2020 </a:t>
            </a:r>
            <a:r>
              <a:rPr lang="en-US" sz="1900"/>
              <a:t>plaats</a:t>
            </a:r>
            <a:r>
              <a:rPr lang="en-US" sz="1900" dirty="0"/>
              <a:t> 7,  1 </a:t>
            </a:r>
            <a:r>
              <a:rPr lang="en-US" sz="1900"/>
              <a:t>Noorwegen</a:t>
            </a:r>
            <a:endParaRPr lang="en-US" sz="1900" dirty="0"/>
          </a:p>
        </p:txBody>
      </p:sp>
      <p:sp>
        <p:nvSpPr>
          <p:cNvPr id="143" name="Rectangle 14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fbeeldingsresultaat voor better life index"/>
          <p:cNvPicPr>
            <a:picLocks noChangeAspect="1" noChangeArrowheads="1"/>
          </p:cNvPicPr>
          <p:nvPr/>
        </p:nvPicPr>
        <p:blipFill rotWithShape="1">
          <a:blip r:embed="rId2">
            <a:extLst>
              <a:ext uri="{28A0092B-C50C-407E-A947-70E740481C1C}">
                <a14:useLocalDpi xmlns:a14="http://schemas.microsoft.com/office/drawing/2010/main" val="0"/>
              </a:ext>
            </a:extLst>
          </a:blip>
          <a:srcRect l="2356" r="7413"/>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28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DEEC18-A0C1-2B41-A5F3-E690B5945B42}"/>
              </a:ext>
            </a:extLst>
          </p:cNvPr>
          <p:cNvSpPr>
            <a:spLocks noGrp="1"/>
          </p:cNvSpPr>
          <p:nvPr>
            <p:ph type="title"/>
          </p:nvPr>
        </p:nvSpPr>
        <p:spPr>
          <a:xfrm>
            <a:off x="645064" y="525982"/>
            <a:ext cx="4282983" cy="1200361"/>
          </a:xfrm>
        </p:spPr>
        <p:txBody>
          <a:bodyPr anchor="b">
            <a:normAutofit/>
          </a:bodyPr>
          <a:lstStyle/>
          <a:p>
            <a:r>
              <a:rPr lang="nl-NL" sz="3600" dirty="0"/>
              <a:t>Hot topics</a:t>
            </a:r>
            <a:br>
              <a:rPr lang="nl-NL" sz="3600" dirty="0"/>
            </a:br>
            <a:r>
              <a:rPr lang="nl-NL" sz="3600" dirty="0"/>
              <a:t>Artikel Trouw</a:t>
            </a:r>
          </a:p>
        </p:txBody>
      </p:sp>
      <p:sp>
        <p:nvSpPr>
          <p:cNvPr id="14" name="Rectangle 1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18970174-7223-41F0-9898-338D43CE4AF9}"/>
              </a:ext>
            </a:extLst>
          </p:cNvPr>
          <p:cNvSpPr>
            <a:spLocks noGrp="1"/>
          </p:cNvSpPr>
          <p:nvPr>
            <p:ph idx="1"/>
          </p:nvPr>
        </p:nvSpPr>
        <p:spPr>
          <a:xfrm>
            <a:off x="645066" y="2031101"/>
            <a:ext cx="4282984" cy="3511943"/>
          </a:xfrm>
        </p:spPr>
        <p:txBody>
          <a:bodyPr anchor="ctr">
            <a:normAutofit fontScale="62500" lnSpcReduction="20000"/>
          </a:bodyPr>
          <a:lstStyle/>
          <a:p>
            <a:r>
              <a:rPr lang="nl-NL" b="1" dirty="0"/>
              <a:t>63 procent voor suikertaks</a:t>
            </a:r>
          </a:p>
          <a:p>
            <a:r>
              <a:rPr lang="nl-NL" dirty="0"/>
              <a:t>Het draagvlak voor strengere regels tegen ongezond eten is hoog, stelt de ‘Alliantie voeding voor de gezonde generatie’. 72 procent van de bevolking is voorstander van een verbod op ongezonde kindermarketing, 63 procent vindt dat frisdrank met veel suiker duurder moet worden. Dat blijkt uit een panelonderzoek door I&amp;O Research in opdracht van de alliantie. 1200 Nederlanders namen deel, de resultaten zijn door weging representatief gemaakt voor alle kiesgerechtigde Nederlanders.</a:t>
            </a:r>
          </a:p>
          <a:p>
            <a:endParaRPr lang="en-US" sz="1800" dirty="0"/>
          </a:p>
        </p:txBody>
      </p:sp>
      <p:sp>
        <p:nvSpPr>
          <p:cNvPr id="16" name="Rectangle 1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persoon, voedsel, schotel&#10;&#10;Automatisch gegenereerde beschrijving">
            <a:extLst>
              <a:ext uri="{FF2B5EF4-FFF2-40B4-BE49-F238E27FC236}">
                <a16:creationId xmlns:a16="http://schemas.microsoft.com/office/drawing/2014/main" id="{D5DB93AF-E529-4044-B77E-8ECFFE6A31EB}"/>
              </a:ext>
            </a:extLst>
          </p:cNvPr>
          <p:cNvPicPr>
            <a:picLocks noChangeAspect="1"/>
          </p:cNvPicPr>
          <p:nvPr/>
        </p:nvPicPr>
        <p:blipFill rotWithShape="1">
          <a:blip r:embed="rId2">
            <a:extLst>
              <a:ext uri="{28A0092B-C50C-407E-A947-70E740481C1C}">
                <a14:useLocalDpi xmlns:a14="http://schemas.microsoft.com/office/drawing/2010/main" val="0"/>
              </a:ext>
            </a:extLst>
          </a:blip>
          <a:srcRect b="10603"/>
          <a:stretch/>
        </p:blipFill>
        <p:spPr>
          <a:xfrm>
            <a:off x="5987738" y="650494"/>
            <a:ext cx="5628018" cy="5324142"/>
          </a:xfrm>
          <a:prstGeom prst="rect">
            <a:avLst/>
          </a:prstGeom>
        </p:spPr>
      </p:pic>
    </p:spTree>
    <p:extLst>
      <p:ext uri="{BB962C8B-B14F-4D97-AF65-F5344CB8AC3E}">
        <p14:creationId xmlns:p14="http://schemas.microsoft.com/office/powerpoint/2010/main" val="2749798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p:cNvSpPr>
            <a:spLocks noGrp="1"/>
          </p:cNvSpPr>
          <p:nvPr>
            <p:ph type="title"/>
          </p:nvPr>
        </p:nvSpPr>
        <p:spPr>
          <a:xfrm>
            <a:off x="838201" y="3998018"/>
            <a:ext cx="3981854" cy="2216513"/>
          </a:xfrm>
        </p:spPr>
        <p:txBody>
          <a:bodyPr>
            <a:normAutofit/>
          </a:bodyPr>
          <a:lstStyle/>
          <a:p>
            <a:r>
              <a:rPr lang="nl-NL"/>
              <a:t>Opdracht</a:t>
            </a:r>
          </a:p>
        </p:txBody>
      </p:sp>
      <p:sp>
        <p:nvSpPr>
          <p:cNvPr id="33" name="Arc 32">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Afbeelding 5" descr="Afbeelding met pijl&#10;&#10;Automatisch gegenereerde beschrijving">
            <a:extLst>
              <a:ext uri="{FF2B5EF4-FFF2-40B4-BE49-F238E27FC236}">
                <a16:creationId xmlns:a16="http://schemas.microsoft.com/office/drawing/2014/main" id="{DFD7E01D-74B8-0D47-AF3C-82645FAD1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14" y="917944"/>
            <a:ext cx="10872172" cy="2530591"/>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Tijdelijke aanduiding voor inhoud 2"/>
          <p:cNvSpPr>
            <a:spLocks noGrp="1"/>
          </p:cNvSpPr>
          <p:nvPr>
            <p:ph idx="1"/>
          </p:nvPr>
        </p:nvSpPr>
        <p:spPr>
          <a:xfrm>
            <a:off x="4970835" y="3998019"/>
            <a:ext cx="6382966" cy="2216512"/>
          </a:xfrm>
        </p:spPr>
        <p:txBody>
          <a:bodyPr>
            <a:normAutofit/>
          </a:bodyPr>
          <a:lstStyle/>
          <a:p>
            <a:endParaRPr lang="nl-NL" sz="1300"/>
          </a:p>
          <a:p>
            <a:r>
              <a:rPr lang="nl-NL" sz="1300"/>
              <a:t>Vul de stemwijzer </a:t>
            </a:r>
            <a:r>
              <a:rPr lang="nl-NL" sz="1300">
                <a:hlinkClick r:id="rId3"/>
              </a:rPr>
              <a:t>https://www.youngvoice.nl/home</a:t>
            </a:r>
            <a:endParaRPr lang="nl-NL" sz="1300"/>
          </a:p>
          <a:p>
            <a:r>
              <a:rPr lang="nl-NL" sz="1300"/>
              <a:t>Kies voor jezelf 2 subdoelen van de SDG en 1 indicator van de </a:t>
            </a:r>
            <a:r>
              <a:rPr lang="nl-NL" sz="1300" err="1"/>
              <a:t>Better</a:t>
            </a:r>
            <a:r>
              <a:rPr lang="nl-NL" sz="1300"/>
              <a:t> life index die je het meest aanspreken </a:t>
            </a:r>
          </a:p>
          <a:p>
            <a:r>
              <a:rPr lang="nl-NL" sz="1300"/>
              <a:t>Jullie hebben het gehad over politiek/juridisch bij DESTEP (invloed van de overheid)</a:t>
            </a:r>
          </a:p>
          <a:p>
            <a:r>
              <a:rPr lang="nl-NL" sz="1300"/>
              <a:t>Kijk of de politieke partij vanuit de stemwijzer jouw visie deelt op het gebied gezondheid en welzijn. </a:t>
            </a:r>
          </a:p>
          <a:p>
            <a:endParaRPr lang="nl-NL" sz="1300"/>
          </a:p>
        </p:txBody>
      </p:sp>
      <p:pic>
        <p:nvPicPr>
          <p:cNvPr id="4" name="Afbeelding 3"/>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34621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BCFB23-D157-8A41-99F8-2F4257046C8B}"/>
              </a:ext>
            </a:extLst>
          </p:cNvPr>
          <p:cNvSpPr>
            <a:spLocks noGrp="1"/>
          </p:cNvSpPr>
          <p:nvPr>
            <p:ph type="title"/>
          </p:nvPr>
        </p:nvSpPr>
        <p:spPr>
          <a:xfrm>
            <a:off x="793662" y="386930"/>
            <a:ext cx="10066122" cy="1298448"/>
          </a:xfrm>
        </p:spPr>
        <p:txBody>
          <a:bodyPr anchor="b">
            <a:normAutofit/>
          </a:bodyPr>
          <a:lstStyle/>
          <a:p>
            <a:r>
              <a:rPr lang="nl-NL" sz="4800"/>
              <a:t>Interessant voor het IBS</a:t>
            </a:r>
          </a:p>
        </p:txBody>
      </p:sp>
      <p:sp>
        <p:nvSpPr>
          <p:cNvPr id="30" name="Rectangle 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3A8BF92-F5A7-3F4B-BFC2-C9D58593F5E4}"/>
              </a:ext>
            </a:extLst>
          </p:cNvPr>
          <p:cNvSpPr>
            <a:spLocks noGrp="1"/>
          </p:cNvSpPr>
          <p:nvPr>
            <p:ph idx="1"/>
          </p:nvPr>
        </p:nvSpPr>
        <p:spPr>
          <a:xfrm>
            <a:off x="793661" y="2599509"/>
            <a:ext cx="4530898" cy="3639450"/>
          </a:xfrm>
        </p:spPr>
        <p:txBody>
          <a:bodyPr anchor="ctr">
            <a:normAutofit/>
          </a:bodyPr>
          <a:lstStyle/>
          <a:p>
            <a:r>
              <a:rPr lang="nl-NL" sz="2000">
                <a:hlinkClick r:id="rId2"/>
              </a:rPr>
              <a:t>https://nos.nl/nieuwsuur/artikel/2368084-nederland-in-2050.html</a:t>
            </a:r>
            <a:endParaRPr lang="nl-NL" sz="2000"/>
          </a:p>
          <a:p>
            <a:pPr marL="0" indent="0">
              <a:buNone/>
            </a:pPr>
            <a:endParaRPr lang="nl-NL" sz="2000"/>
          </a:p>
        </p:txBody>
      </p:sp>
      <p:pic>
        <p:nvPicPr>
          <p:cNvPr id="5" name="Afbeelding 4" descr="Afbeelding met tekst&#10;&#10;Automatisch gegenereerde beschrijving">
            <a:extLst>
              <a:ext uri="{FF2B5EF4-FFF2-40B4-BE49-F238E27FC236}">
                <a16:creationId xmlns:a16="http://schemas.microsoft.com/office/drawing/2014/main" id="{4A330841-626C-DA49-8E4D-460252160510}"/>
              </a:ext>
            </a:extLst>
          </p:cNvPr>
          <p:cNvPicPr>
            <a:picLocks noChangeAspect="1"/>
          </p:cNvPicPr>
          <p:nvPr/>
        </p:nvPicPr>
        <p:blipFill rotWithShape="1">
          <a:blip r:embed="rId3">
            <a:extLst>
              <a:ext uri="{28A0092B-C50C-407E-A947-70E740481C1C}">
                <a14:useLocalDpi xmlns:a14="http://schemas.microsoft.com/office/drawing/2010/main" val="0"/>
              </a:ext>
            </a:extLst>
          </a:blip>
          <a:srcRect t="3844" r="-1" b="-2"/>
          <a:stretch/>
        </p:blipFill>
        <p:spPr>
          <a:xfrm>
            <a:off x="5911532" y="2484255"/>
            <a:ext cx="5150277" cy="3714244"/>
          </a:xfrm>
          <a:prstGeom prst="rect">
            <a:avLst/>
          </a:prstGeom>
        </p:spPr>
      </p:pic>
      <p:sp>
        <p:nvSpPr>
          <p:cNvPr id="32" name="Rectangle 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71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el 7">
            <a:extLst>
              <a:ext uri="{FF2B5EF4-FFF2-40B4-BE49-F238E27FC236}">
                <a16:creationId xmlns:a16="http://schemas.microsoft.com/office/drawing/2014/main" id="{B5D70B60-A199-A44C-8F46-DA9223775E85}"/>
              </a:ext>
            </a:extLst>
          </p:cNvPr>
          <p:cNvSpPr>
            <a:spLocks noGrp="1"/>
          </p:cNvSpPr>
          <p:nvPr>
            <p:ph type="title"/>
          </p:nvPr>
        </p:nvSpPr>
        <p:spPr>
          <a:xfrm>
            <a:off x="966952" y="1204108"/>
            <a:ext cx="2669406" cy="1781175"/>
          </a:xfrm>
        </p:spPr>
        <p:txBody>
          <a:bodyPr>
            <a:normAutofit/>
          </a:bodyPr>
          <a:lstStyle/>
          <a:p>
            <a:r>
              <a:rPr lang="en-US" sz="3200" b="1">
                <a:solidFill>
                  <a:srgbClr val="FFFFFF"/>
                </a:solidFill>
              </a:rPr>
              <a:t>17 doelen voor 2030</a:t>
            </a:r>
            <a:br>
              <a:rPr lang="en-US" sz="3200" b="1">
                <a:solidFill>
                  <a:srgbClr val="FFFFFF"/>
                </a:solidFill>
              </a:rPr>
            </a:br>
            <a:endParaRPr lang="nl-NL" sz="3200">
              <a:solidFill>
                <a:srgbClr val="FFFFFF"/>
              </a:solidFill>
            </a:endParaRPr>
          </a:p>
        </p:txBody>
      </p:sp>
      <p:sp>
        <p:nvSpPr>
          <p:cNvPr id="3" name="Tijdelijke aanduiding voor inhoud 2">
            <a:extLst>
              <a:ext uri="{FF2B5EF4-FFF2-40B4-BE49-F238E27FC236}">
                <a16:creationId xmlns:a16="http://schemas.microsoft.com/office/drawing/2014/main" id="{E7E695F9-F5A3-3246-B641-8A2A593B150B}"/>
              </a:ext>
            </a:extLst>
          </p:cNvPr>
          <p:cNvSpPr>
            <a:spLocks noGrp="1"/>
          </p:cNvSpPr>
          <p:nvPr>
            <p:ph idx="1"/>
          </p:nvPr>
        </p:nvSpPr>
        <p:spPr>
          <a:xfrm>
            <a:off x="966951" y="3355130"/>
            <a:ext cx="2669407" cy="2427333"/>
          </a:xfrm>
        </p:spPr>
        <p:txBody>
          <a:bodyPr vert="horz" lIns="91440" tIns="45720" rIns="91440" bIns="45720" rtlCol="0">
            <a:normAutofit/>
          </a:bodyPr>
          <a:lstStyle/>
          <a:p>
            <a:pPr marL="0" indent="0" fontAlgn="base">
              <a:buNone/>
            </a:pPr>
            <a:r>
              <a:rPr lang="en-US" sz="1400"/>
              <a:t>De SDG’s zijn </a:t>
            </a:r>
            <a:r>
              <a:rPr lang="en-US" sz="1400">
                <a:hlinkClick r:id="rId3">
                  <a:extLst>
                    <a:ext uri="{A12FA001-AC4F-418D-AE19-62706E023703}">
                      <ahyp:hlinkClr xmlns:ahyp="http://schemas.microsoft.com/office/drawing/2018/hyperlinkcolor" val="tx"/>
                    </a:ext>
                  </a:extLst>
                </a:hlinkClick>
              </a:rPr>
              <a:t>zeventien doelen</a:t>
            </a:r>
            <a:r>
              <a:rPr lang="en-US" sz="1400"/>
              <a:t> om van de wereld een betere plek te maken in 2030. Ze zijn een mondiaal kompas voor uitdagingen als armoede, onderwijs en de klimaatcrisis. </a:t>
            </a:r>
            <a:r>
              <a:rPr lang="en-US" sz="1400">
                <a:hlinkClick r:id="rId4">
                  <a:extLst>
                    <a:ext uri="{A12FA001-AC4F-418D-AE19-62706E023703}">
                      <ahyp:hlinkClr xmlns:ahyp="http://schemas.microsoft.com/office/drawing/2018/hyperlinkcolor" val="tx"/>
                    </a:ext>
                  </a:extLst>
                </a:hlinkClick>
              </a:rPr>
              <a:t>SDG Nederland</a:t>
            </a:r>
            <a:r>
              <a:rPr lang="en-US" sz="1400"/>
              <a:t> is het netwerk van iedereen die in ons land aan de doelen wil bijdragen.</a:t>
            </a:r>
          </a:p>
          <a:p>
            <a:pPr marL="0" indent="0" fontAlgn="base">
              <a:buNone/>
            </a:pPr>
            <a:r>
              <a:rPr lang="en-US" sz="1400">
                <a:hlinkClick r:id="rId5"/>
              </a:rPr>
              <a:t>https://youtu.be/cj-ls6R3yM8</a:t>
            </a:r>
            <a:endParaRPr lang="en-US" sz="1400"/>
          </a:p>
          <a:p>
            <a:pPr marL="0" indent="0" fontAlgn="base">
              <a:buNone/>
            </a:pPr>
            <a:endParaRPr lang="en-US" sz="1400"/>
          </a:p>
          <a:p>
            <a:endParaRPr lang="en-US" sz="1400"/>
          </a:p>
        </p:txBody>
      </p:sp>
      <p:pic>
        <p:nvPicPr>
          <p:cNvPr id="10" name="Afbeelding 9">
            <a:extLst>
              <a:ext uri="{FF2B5EF4-FFF2-40B4-BE49-F238E27FC236}">
                <a16:creationId xmlns:a16="http://schemas.microsoft.com/office/drawing/2014/main" id="{780AF04F-347F-9C4A-A2DE-4E97D5D132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0283" y="952500"/>
            <a:ext cx="6827360" cy="4829963"/>
          </a:xfrm>
          <a:prstGeom prst="rect">
            <a:avLst/>
          </a:prstGeom>
        </p:spPr>
      </p:pic>
      <p:pic>
        <p:nvPicPr>
          <p:cNvPr id="4" name="Afbeelding 3"/>
          <p:cNvPicPr>
            <a:picLocks noChangeAspect="1"/>
          </p:cNvPicPr>
          <p:nvPr/>
        </p:nvPicPr>
        <p:blipFill>
          <a:blip r:embed="rId7"/>
          <a:stretch>
            <a:fillRect/>
          </a:stretch>
        </p:blipFill>
        <p:spPr>
          <a:xfrm>
            <a:off x="0" y="6165669"/>
            <a:ext cx="2169840" cy="692331"/>
          </a:xfrm>
          <a:prstGeom prst="rect">
            <a:avLst/>
          </a:prstGeom>
        </p:spPr>
      </p:pic>
    </p:spTree>
    <p:extLst>
      <p:ext uri="{BB962C8B-B14F-4D97-AF65-F5344CB8AC3E}">
        <p14:creationId xmlns:p14="http://schemas.microsoft.com/office/powerpoint/2010/main" val="22984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94769" y="0"/>
            <a:ext cx="556077"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 name="Rectangle 3"/>
          <p:cNvSpPr>
            <a:spLocks noChangeArrowheads="1"/>
          </p:cNvSpPr>
          <p:nvPr/>
        </p:nvSpPr>
        <p:spPr bwMode="auto">
          <a:xfrm>
            <a:off x="2502197" y="751164"/>
            <a:ext cx="3997378" cy="12772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100" b="1">
                <a:solidFill>
                  <a:srgbClr val="0070C0"/>
                </a:solidFill>
                <a:ea typeface="Calibri" pitchFamily="34" charset="0"/>
                <a:cs typeface="Arial" charset="0"/>
              </a:rPr>
              <a:t>Leerdoel </a:t>
            </a:r>
            <a:br>
              <a:rPr lang="nl-NL" sz="1100" b="1">
                <a:solidFill>
                  <a:srgbClr val="0070C0"/>
                </a:solidFill>
                <a:ea typeface="Calibri" pitchFamily="34" charset="0"/>
                <a:cs typeface="Arial" charset="0"/>
              </a:rPr>
            </a:br>
            <a:r>
              <a:rPr lang="nl-NL" sz="1100">
                <a:ea typeface="Calibri" pitchFamily="34" charset="0"/>
                <a:cs typeface="Arial" charset="0"/>
              </a:rPr>
              <a:t>Je kunt informatie verzamelen en op waarde schatten. </a:t>
            </a:r>
          </a:p>
          <a:p>
            <a:r>
              <a:rPr lang="nl-NL" sz="1100">
                <a:ea typeface="Calibri" pitchFamily="34" charset="0"/>
                <a:cs typeface="Arial" charset="0"/>
              </a:rPr>
              <a:t>Je kunt de SDG koppelen aan de specialisatie Lifestyle.</a:t>
            </a:r>
          </a:p>
          <a:p>
            <a:r>
              <a:rPr lang="nl-NL" sz="1100">
                <a:ea typeface="Calibri" pitchFamily="34" charset="0"/>
                <a:cs typeface="Arial" charset="0"/>
              </a:rPr>
              <a:t>Je kunt de </a:t>
            </a:r>
            <a:r>
              <a:rPr lang="nl-NL" sz="1100" err="1">
                <a:ea typeface="Calibri" pitchFamily="34" charset="0"/>
                <a:cs typeface="Arial" charset="0"/>
              </a:rPr>
              <a:t>Better</a:t>
            </a:r>
            <a:r>
              <a:rPr lang="nl-NL" sz="1100">
                <a:ea typeface="Calibri" pitchFamily="34" charset="0"/>
                <a:cs typeface="Arial" charset="0"/>
              </a:rPr>
              <a:t> Life Index koppelen aan de specialisatie Lifestyle</a:t>
            </a:r>
          </a:p>
          <a:p>
            <a:r>
              <a:rPr lang="nl-NL" sz="1100">
                <a:ea typeface="Calibri" pitchFamily="34" charset="0"/>
                <a:cs typeface="Arial" charset="0"/>
              </a:rPr>
              <a:t>Je kunt verantwoording afleggen over hoe in jouw visie de SDG en de </a:t>
            </a:r>
            <a:r>
              <a:rPr lang="nl-NL" sz="1100" err="1">
                <a:ea typeface="Calibri" pitchFamily="34" charset="0"/>
                <a:cs typeface="Arial" charset="0"/>
              </a:rPr>
              <a:t>Better</a:t>
            </a:r>
            <a:r>
              <a:rPr lang="nl-NL" sz="1100">
                <a:ea typeface="Calibri" pitchFamily="34" charset="0"/>
                <a:cs typeface="Arial" charset="0"/>
              </a:rPr>
              <a:t> Life Index worden gewaarborgd in de stad van de toekomst.</a:t>
            </a:r>
          </a:p>
        </p:txBody>
      </p:sp>
      <p:sp>
        <p:nvSpPr>
          <p:cNvPr id="7" name="Rectangle 4"/>
          <p:cNvSpPr>
            <a:spLocks noChangeArrowheads="1"/>
          </p:cNvSpPr>
          <p:nvPr/>
        </p:nvSpPr>
        <p:spPr bwMode="auto">
          <a:xfrm>
            <a:off x="2498527" y="2199976"/>
            <a:ext cx="3997378" cy="16158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100" b="1">
                <a:solidFill>
                  <a:srgbClr val="0070C0"/>
                </a:solidFill>
                <a:ea typeface="Calibri" pitchFamily="34" charset="0"/>
                <a:cs typeface="Arial" charset="0"/>
              </a:rPr>
              <a:t>Leerproduct</a:t>
            </a:r>
          </a:p>
          <a:p>
            <a:r>
              <a:rPr lang="nl-NL" sz="1100">
                <a:ea typeface="Calibri" pitchFamily="34" charset="0"/>
                <a:cs typeface="Arial" charset="0"/>
              </a:rPr>
              <a:t>Een document met daarin: </a:t>
            </a:r>
          </a:p>
          <a:p>
            <a:pPr marL="171450" indent="-171450">
              <a:buFont typeface="Arial" panose="020B0604020202020204" pitchFamily="34" charset="0"/>
              <a:buChar char="•"/>
            </a:pPr>
            <a:r>
              <a:rPr lang="nl-NL" sz="1100">
                <a:ea typeface="Calibri" pitchFamily="34" charset="0"/>
                <a:cs typeface="Arial" charset="0"/>
              </a:rPr>
              <a:t>De koppeling en toelichting van minimaal 2 </a:t>
            </a:r>
            <a:r>
              <a:rPr lang="nl-NL" sz="1100" err="1">
                <a:ea typeface="Calibri" pitchFamily="34" charset="0"/>
                <a:cs typeface="Arial" charset="0"/>
              </a:rPr>
              <a:t>Sustainable</a:t>
            </a:r>
            <a:r>
              <a:rPr lang="nl-NL" sz="1100">
                <a:ea typeface="Calibri" pitchFamily="34" charset="0"/>
                <a:cs typeface="Arial" charset="0"/>
              </a:rPr>
              <a:t> Development Goals en haar subdoelen met Lifestyle.</a:t>
            </a:r>
          </a:p>
          <a:p>
            <a:pPr marL="171450" indent="-171450">
              <a:buFont typeface="Arial" panose="020B0604020202020204" pitchFamily="34" charset="0"/>
              <a:buChar char="•"/>
            </a:pPr>
            <a:r>
              <a:rPr lang="nl-NL" sz="1100">
                <a:ea typeface="Calibri" pitchFamily="34" charset="0"/>
                <a:cs typeface="Arial" charset="0"/>
              </a:rPr>
              <a:t>De koppeling en toelichting van minimaal 2 </a:t>
            </a:r>
            <a:r>
              <a:rPr lang="nl-NL" sz="1100" err="1">
                <a:ea typeface="Calibri" pitchFamily="34" charset="0"/>
                <a:cs typeface="Arial" charset="0"/>
              </a:rPr>
              <a:t>Better</a:t>
            </a:r>
            <a:r>
              <a:rPr lang="nl-NL" sz="1100">
                <a:ea typeface="Calibri" pitchFamily="34" charset="0"/>
                <a:cs typeface="Arial" charset="0"/>
              </a:rPr>
              <a:t> Life Indicatoren met Lifestyle</a:t>
            </a:r>
          </a:p>
          <a:p>
            <a:pPr marL="171450" indent="-171450">
              <a:buFont typeface="Arial" panose="020B0604020202020204" pitchFamily="34" charset="0"/>
              <a:buChar char="•"/>
            </a:pPr>
            <a:r>
              <a:rPr lang="nl-NL" sz="1100">
                <a:ea typeface="Calibri" pitchFamily="34" charset="0"/>
                <a:cs typeface="Arial" charset="0"/>
              </a:rPr>
              <a:t>Een verantwoording met daarin maatregelen die jij gaat treffen om ervoor te zorgen dat jouw stad van de toekomst voldoet aan de gekozen SDG en </a:t>
            </a:r>
            <a:r>
              <a:rPr lang="nl-NL" sz="1100" err="1">
                <a:ea typeface="Calibri" pitchFamily="34" charset="0"/>
                <a:cs typeface="Arial" charset="0"/>
              </a:rPr>
              <a:t>Better</a:t>
            </a:r>
            <a:r>
              <a:rPr lang="nl-NL" sz="1100">
                <a:ea typeface="Calibri" pitchFamily="34" charset="0"/>
                <a:cs typeface="Arial" charset="0"/>
              </a:rPr>
              <a:t> Life Indicatoren </a:t>
            </a:r>
          </a:p>
        </p:txBody>
      </p:sp>
      <p:sp>
        <p:nvSpPr>
          <p:cNvPr id="8" name="Rectangle 5"/>
          <p:cNvSpPr>
            <a:spLocks noChangeArrowheads="1"/>
          </p:cNvSpPr>
          <p:nvPr/>
        </p:nvSpPr>
        <p:spPr bwMode="auto">
          <a:xfrm>
            <a:off x="2498527" y="3959337"/>
            <a:ext cx="3997378" cy="22929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100" b="1" err="1">
                <a:solidFill>
                  <a:srgbClr val="0070C0"/>
                </a:solidFill>
                <a:ea typeface="Calibri" pitchFamily="34" charset="0"/>
                <a:cs typeface="Arial" charset="0"/>
              </a:rPr>
              <a:t>Leerpad</a:t>
            </a:r>
            <a:r>
              <a:rPr lang="nl-NL" sz="1100" b="1">
                <a:solidFill>
                  <a:srgbClr val="0070C0"/>
                </a:solidFill>
                <a:ea typeface="Calibri" pitchFamily="34" charset="0"/>
                <a:cs typeface="Arial" charset="0"/>
              </a:rPr>
              <a:t>                                                                                      </a:t>
            </a:r>
          </a:p>
          <a:p>
            <a:pPr marL="171450" indent="-171450">
              <a:buFont typeface="Arial" panose="020B0604020202020204" pitchFamily="34" charset="0"/>
              <a:buChar char="•"/>
              <a:defRPr/>
            </a:pPr>
            <a:r>
              <a:rPr lang="nl-NL" sz="1100">
                <a:ea typeface="Calibri" pitchFamily="34" charset="0"/>
                <a:cs typeface="Arial" charset="0"/>
              </a:rPr>
              <a:t>Ga op zoek naar informatie over de </a:t>
            </a:r>
            <a:r>
              <a:rPr lang="nl-NL" sz="1100" err="1">
                <a:ea typeface="Calibri" pitchFamily="34" charset="0"/>
                <a:cs typeface="Arial" charset="0"/>
              </a:rPr>
              <a:t>Sustainable</a:t>
            </a:r>
            <a:r>
              <a:rPr lang="nl-NL" sz="1100">
                <a:ea typeface="Calibri" pitchFamily="34" charset="0"/>
                <a:cs typeface="Arial" charset="0"/>
              </a:rPr>
              <a:t> Development Goals en de onderliggende subdoelen. </a:t>
            </a:r>
          </a:p>
          <a:p>
            <a:pPr marL="171450" indent="-171450">
              <a:buFont typeface="Arial" panose="020B0604020202020204" pitchFamily="34" charset="0"/>
              <a:buChar char="•"/>
              <a:defRPr/>
            </a:pPr>
            <a:r>
              <a:rPr lang="nl-NL" sz="1100">
                <a:ea typeface="Calibri" pitchFamily="34" charset="0"/>
                <a:cs typeface="Arial" charset="0"/>
              </a:rPr>
              <a:t>Ga op zoek naar informatie over de </a:t>
            </a:r>
            <a:r>
              <a:rPr lang="nl-NL" sz="1100" err="1">
                <a:ea typeface="Calibri" pitchFamily="34" charset="0"/>
                <a:cs typeface="Arial" charset="0"/>
              </a:rPr>
              <a:t>Better</a:t>
            </a:r>
            <a:r>
              <a:rPr lang="nl-NL" sz="1100">
                <a:ea typeface="Calibri" pitchFamily="34" charset="0"/>
                <a:cs typeface="Arial" charset="0"/>
              </a:rPr>
              <a:t> Life Indicatoren</a:t>
            </a:r>
          </a:p>
          <a:p>
            <a:pPr marL="171450" indent="-171450">
              <a:buFont typeface="Arial" panose="020B0604020202020204" pitchFamily="34" charset="0"/>
              <a:buChar char="•"/>
              <a:defRPr/>
            </a:pPr>
            <a:r>
              <a:rPr lang="nl-NL" sz="1100">
                <a:ea typeface="Calibri" pitchFamily="34" charset="0"/>
                <a:cs typeface="Arial" charset="0"/>
              </a:rPr>
              <a:t>Maak een selectie van minimaal 2 </a:t>
            </a:r>
            <a:r>
              <a:rPr lang="nl-NL" sz="1100" err="1">
                <a:ea typeface="Calibri" pitchFamily="34" charset="0"/>
                <a:cs typeface="Arial" charset="0"/>
              </a:rPr>
              <a:t>SDG’s</a:t>
            </a:r>
            <a:r>
              <a:rPr lang="nl-NL" sz="1100">
                <a:ea typeface="Calibri" pitchFamily="34" charset="0"/>
                <a:cs typeface="Arial" charset="0"/>
              </a:rPr>
              <a:t> en 2 </a:t>
            </a:r>
            <a:r>
              <a:rPr lang="nl-NL" sz="1100" err="1">
                <a:ea typeface="Calibri" pitchFamily="34" charset="0"/>
                <a:cs typeface="Arial" charset="0"/>
              </a:rPr>
              <a:t>Better</a:t>
            </a:r>
            <a:r>
              <a:rPr lang="nl-NL" sz="1100">
                <a:ea typeface="Calibri" pitchFamily="34" charset="0"/>
                <a:cs typeface="Arial" charset="0"/>
              </a:rPr>
              <a:t> Life Indicatoren.</a:t>
            </a:r>
          </a:p>
          <a:p>
            <a:pPr marL="171450" indent="-171450">
              <a:buFont typeface="Arial" panose="020B0604020202020204" pitchFamily="34" charset="0"/>
              <a:buChar char="•"/>
              <a:defRPr/>
            </a:pPr>
            <a:r>
              <a:rPr lang="nl-NL" sz="1100">
                <a:ea typeface="Calibri" pitchFamily="34" charset="0"/>
                <a:cs typeface="Arial"/>
              </a:rPr>
              <a:t>Werk per gekozen SDG en </a:t>
            </a:r>
            <a:r>
              <a:rPr lang="nl-NL" sz="1100" err="1">
                <a:ea typeface="Calibri" pitchFamily="34" charset="0"/>
                <a:cs typeface="Arial"/>
              </a:rPr>
              <a:t>Better</a:t>
            </a:r>
            <a:r>
              <a:rPr lang="nl-NL" sz="1100">
                <a:ea typeface="Calibri" pitchFamily="34" charset="0"/>
                <a:cs typeface="Arial"/>
              </a:rPr>
              <a:t> Life Indicator uit wat de koppeling is met Lifestyle en neem daarin zowel de fysieke als de sociale kant mee. </a:t>
            </a:r>
            <a:endParaRPr lang="nl-NL" sz="1100">
              <a:ea typeface="Calibri" pitchFamily="34" charset="0"/>
              <a:cs typeface="Arial" charset="0"/>
            </a:endParaRPr>
          </a:p>
          <a:p>
            <a:pPr marL="171450" indent="-171450">
              <a:buFont typeface="Arial" panose="020B0604020202020204" pitchFamily="34" charset="0"/>
              <a:buChar char="•"/>
              <a:defRPr/>
            </a:pPr>
            <a:r>
              <a:rPr lang="nl-NL" sz="1100">
                <a:ea typeface="Calibri" pitchFamily="34" charset="0"/>
                <a:cs typeface="Arial"/>
              </a:rPr>
              <a:t>Welke maatregelen ga jij treffen om de SDG en </a:t>
            </a:r>
            <a:r>
              <a:rPr lang="nl-NL" sz="1100" err="1">
                <a:ea typeface="Calibri" pitchFamily="34" charset="0"/>
                <a:cs typeface="Arial"/>
              </a:rPr>
              <a:t>Better</a:t>
            </a:r>
            <a:r>
              <a:rPr lang="nl-NL" sz="1100">
                <a:ea typeface="Calibri" pitchFamily="34" charset="0"/>
                <a:cs typeface="Arial"/>
              </a:rPr>
              <a:t> Life Indicatoren te waarborgen in de stad van de toekomst en verantwoord dat. </a:t>
            </a:r>
            <a:endParaRPr lang="nl-NL" sz="1100">
              <a:ea typeface="Calibri" pitchFamily="34" charset="0"/>
              <a:cs typeface="Arial" charset="0"/>
            </a:endParaRPr>
          </a:p>
          <a:p>
            <a:pPr marL="171450" indent="-171450">
              <a:buFont typeface="Arial" panose="020B0604020202020204" pitchFamily="34" charset="0"/>
              <a:buChar char="•"/>
              <a:defRPr/>
            </a:pPr>
            <a:r>
              <a:rPr lang="nl-NL" sz="1100">
                <a:ea typeface="Calibri" pitchFamily="34" charset="0"/>
                <a:cs typeface="Arial" charset="0"/>
              </a:rPr>
              <a:t>Denk aan een bronvermelding. </a:t>
            </a:r>
            <a:r>
              <a:rPr lang="nl-NL" sz="1100" b="1">
                <a:solidFill>
                  <a:srgbClr val="0070C0"/>
                </a:solidFill>
                <a:ea typeface="Calibri" pitchFamily="34" charset="0"/>
                <a:cs typeface="Arial" charset="0"/>
              </a:rPr>
              <a:t>	</a:t>
            </a:r>
            <a:endParaRPr lang="nl-NL" sz="1100">
              <a:ea typeface="Calibri" pitchFamily="34" charset="0"/>
              <a:cs typeface="Arial" charset="0"/>
            </a:endParaRPr>
          </a:p>
        </p:txBody>
      </p:sp>
      <p:sp>
        <p:nvSpPr>
          <p:cNvPr id="9" name="Rectangle 6"/>
          <p:cNvSpPr>
            <a:spLocks noChangeArrowheads="1"/>
          </p:cNvSpPr>
          <p:nvPr/>
        </p:nvSpPr>
        <p:spPr bwMode="auto">
          <a:xfrm>
            <a:off x="6999119" y="864406"/>
            <a:ext cx="3500438" cy="12772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a:solidFill>
                  <a:srgbClr val="0070C0"/>
                </a:solidFill>
                <a:ea typeface="Calibri" pitchFamily="34" charset="0"/>
                <a:cs typeface="Arial" charset="0"/>
              </a:rPr>
              <a:t>Samenwerken</a:t>
            </a:r>
            <a:r>
              <a:rPr lang="nl-NL" sz="1100" b="1">
                <a:ea typeface="Calibri" pitchFamily="34" charset="0"/>
                <a:cs typeface="Arial" charset="0"/>
              </a:rPr>
              <a:t>			</a:t>
            </a:r>
            <a:endParaRPr lang="nl-NL" sz="1100" b="1">
              <a:solidFill>
                <a:srgbClr val="0070C0"/>
              </a:solidFill>
              <a:ea typeface="Calibri" pitchFamily="34" charset="0"/>
              <a:cs typeface="Arial" charset="0"/>
            </a:endParaRPr>
          </a:p>
          <a:p>
            <a:pPr marL="171450" indent="-171450" eaLnBrk="0" hangingPunct="0">
              <a:buFont typeface="Arial" pitchFamily="34" charset="0"/>
              <a:buChar char="•"/>
            </a:pPr>
            <a:r>
              <a:rPr lang="nl-NL" sz="1100">
                <a:ea typeface="Calibri" pitchFamily="34" charset="0"/>
                <a:cs typeface="Arial" charset="0"/>
              </a:rPr>
              <a:t>Plaats je product in je portfolio en vraag om feedback.</a:t>
            </a:r>
          </a:p>
          <a:p>
            <a:pPr marL="171450" indent="-171450" eaLnBrk="0" hangingPunct="0">
              <a:buFont typeface="Arial" pitchFamily="34" charset="0"/>
              <a:buChar char="•"/>
            </a:pPr>
            <a:r>
              <a:rPr lang="nl-NL" sz="1100">
                <a:ea typeface="Calibri" pitchFamily="34" charset="0"/>
                <a:cs typeface="Arial" charset="0"/>
              </a:rPr>
              <a:t>Bekijk leerproducten van anderen in hun portfolio en geef feedback.</a:t>
            </a:r>
          </a:p>
          <a:p>
            <a:pPr marL="171450" indent="-171450" eaLnBrk="0" hangingPunct="0">
              <a:buFont typeface="Arial" pitchFamily="34" charset="0"/>
              <a:buChar char="•"/>
            </a:pPr>
            <a:r>
              <a:rPr lang="nl-NL" sz="1100">
                <a:ea typeface="Calibri" pitchFamily="34" charset="0"/>
                <a:cs typeface="Arial" charset="0"/>
              </a:rPr>
              <a:t>Verbeter je leerproduct en plaats versie 2</a:t>
            </a:r>
          </a:p>
          <a:p>
            <a:pPr marL="171450" indent="-171450" eaLnBrk="0" hangingPunct="0">
              <a:buFont typeface="Arial" pitchFamily="34" charset="0"/>
              <a:buChar char="•"/>
            </a:pPr>
            <a:r>
              <a:rPr lang="nl-NL" sz="1100"/>
              <a:t>Deze opdracht maak je alleen</a:t>
            </a:r>
            <a:endParaRPr lang="nl-NL" sz="1100">
              <a:ea typeface="Calibri" pitchFamily="34" charset="0"/>
              <a:cs typeface="Arial" charset="0"/>
            </a:endParaRPr>
          </a:p>
          <a:p>
            <a:pPr marL="171450" indent="-171450" eaLnBrk="0" hangingPunct="0">
              <a:buFont typeface="Arial" pitchFamily="34" charset="0"/>
              <a:buChar char="•"/>
            </a:pPr>
            <a:r>
              <a:rPr lang="nl-NL" sz="1100" b="1">
                <a:solidFill>
                  <a:srgbClr val="FF0000"/>
                </a:solidFill>
                <a:ea typeface="Calibri" pitchFamily="34" charset="0"/>
                <a:cs typeface="Arial" charset="0"/>
              </a:rPr>
              <a:t>Deadline product 27-03-2021</a:t>
            </a:r>
          </a:p>
        </p:txBody>
      </p:sp>
      <p:sp>
        <p:nvSpPr>
          <p:cNvPr id="10" name="Rectangle 8"/>
          <p:cNvSpPr>
            <a:spLocks noChangeArrowheads="1"/>
          </p:cNvSpPr>
          <p:nvPr/>
        </p:nvSpPr>
        <p:spPr bwMode="auto">
          <a:xfrm>
            <a:off x="7005995" y="2581666"/>
            <a:ext cx="3507254" cy="6001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a:solidFill>
                  <a:srgbClr val="0070C0"/>
                </a:solidFill>
                <a:ea typeface="Calibri" pitchFamily="34" charset="0"/>
                <a:cs typeface="Arial" charset="0"/>
              </a:rPr>
              <a:t>Bijeenkomsten</a:t>
            </a:r>
          </a:p>
          <a:p>
            <a:pPr marL="171450" indent="-171450">
              <a:buFont typeface="Arial" pitchFamily="34" charset="0"/>
              <a:buChar char="•"/>
              <a:defRPr/>
            </a:pPr>
            <a:r>
              <a:rPr lang="nl-NL" sz="1100">
                <a:ea typeface="Calibri" pitchFamily="34" charset="0"/>
                <a:cs typeface="Arial" charset="0"/>
              </a:rPr>
              <a:t>LS lessen</a:t>
            </a:r>
          </a:p>
          <a:p>
            <a:pPr marL="171450" indent="-171450">
              <a:buFont typeface="Arial" pitchFamily="34" charset="0"/>
              <a:buChar char="•"/>
              <a:defRPr/>
            </a:pPr>
            <a:r>
              <a:rPr lang="nl-NL" sz="1100">
                <a:ea typeface="Calibri" pitchFamily="34" charset="0"/>
                <a:cs typeface="Arial" charset="0"/>
              </a:rPr>
              <a:t>Projecturen </a:t>
            </a:r>
          </a:p>
        </p:txBody>
      </p:sp>
      <p:sp>
        <p:nvSpPr>
          <p:cNvPr id="11" name="Rectangle 8"/>
          <p:cNvSpPr>
            <a:spLocks noChangeArrowheads="1"/>
          </p:cNvSpPr>
          <p:nvPr/>
        </p:nvSpPr>
        <p:spPr bwMode="auto">
          <a:xfrm>
            <a:off x="7005995" y="3420135"/>
            <a:ext cx="3500438" cy="7694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defRPr/>
            </a:pPr>
            <a:r>
              <a:rPr lang="nl-NL" sz="1100" b="1">
                <a:solidFill>
                  <a:srgbClr val="0070C0"/>
                </a:solidFill>
                <a:ea typeface="Calibri" pitchFamily="34" charset="0"/>
                <a:cs typeface="Arial" charset="0"/>
              </a:rPr>
              <a:t>Bronnen</a:t>
            </a:r>
          </a:p>
          <a:p>
            <a:pPr>
              <a:defRPr/>
            </a:pPr>
            <a:r>
              <a:rPr lang="nl-NL" sz="1100">
                <a:ea typeface="Calibri" pitchFamily="34" charset="0"/>
                <a:cs typeface="Arial" charset="0"/>
              </a:rPr>
              <a:t>Behandelde lesstof, VLC</a:t>
            </a:r>
          </a:p>
          <a:p>
            <a:pPr>
              <a:defRPr/>
            </a:pPr>
            <a:r>
              <a:rPr lang="nl-NL" sz="1100">
                <a:ea typeface="Calibri" pitchFamily="34" charset="0"/>
                <a:cs typeface="Arial" charset="0"/>
                <a:hlinkClick r:id="rId3"/>
              </a:rPr>
              <a:t>https://www.sdgnederland.nl</a:t>
            </a:r>
            <a:endParaRPr lang="nl-NL" sz="1100">
              <a:ea typeface="Calibri" pitchFamily="34" charset="0"/>
              <a:cs typeface="Arial" charset="0"/>
            </a:endParaRPr>
          </a:p>
          <a:p>
            <a:pPr>
              <a:defRPr/>
            </a:pPr>
            <a:r>
              <a:rPr lang="nl-NL" sz="1100">
                <a:ea typeface="Calibri" pitchFamily="34" charset="0"/>
                <a:cs typeface="Arial" charset="0"/>
                <a:hlinkClick r:id="rId4"/>
              </a:rPr>
              <a:t>http://www.oecdbetterlifeindex.org</a:t>
            </a:r>
            <a:r>
              <a:rPr lang="nl-NL" sz="1100">
                <a:ea typeface="Calibri" pitchFamily="34" charset="0"/>
                <a:cs typeface="Arial" charset="0"/>
              </a:rPr>
              <a:t> </a:t>
            </a:r>
          </a:p>
        </p:txBody>
      </p:sp>
      <p:sp>
        <p:nvSpPr>
          <p:cNvPr id="12" name="Rechthoek 11"/>
          <p:cNvSpPr/>
          <p:nvPr/>
        </p:nvSpPr>
        <p:spPr>
          <a:xfrm>
            <a:off x="2032001" y="6667511"/>
            <a:ext cx="8636000" cy="206851"/>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7" name="Rechthoek 1"/>
          <p:cNvSpPr>
            <a:spLocks noChangeArrowheads="1"/>
          </p:cNvSpPr>
          <p:nvPr/>
        </p:nvSpPr>
        <p:spPr bwMode="auto">
          <a:xfrm>
            <a:off x="2639566" y="175075"/>
            <a:ext cx="8028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400">
                <a:latin typeface="Calibri" pitchFamily="34" charset="0"/>
              </a:rPr>
              <a:t>2021_SVT_4_LS SDG en </a:t>
            </a:r>
            <a:r>
              <a:rPr lang="nl-NL" sz="2400" err="1">
                <a:latin typeface="Calibri" pitchFamily="34" charset="0"/>
              </a:rPr>
              <a:t>Better</a:t>
            </a:r>
            <a:r>
              <a:rPr lang="nl-NL" sz="2400">
                <a:latin typeface="Calibri" pitchFamily="34" charset="0"/>
              </a:rPr>
              <a:t> Life Index</a:t>
            </a:r>
          </a:p>
        </p:txBody>
      </p:sp>
      <p:pic>
        <p:nvPicPr>
          <p:cNvPr id="18" name="Afbeelding 17"/>
          <p:cNvPicPr>
            <a:picLocks noChangeAspect="1"/>
          </p:cNvPicPr>
          <p:nvPr/>
        </p:nvPicPr>
        <p:blipFill>
          <a:blip r:embed="rId5" cstate="print"/>
          <a:stretch>
            <a:fillRect/>
          </a:stretch>
        </p:blipFill>
        <p:spPr>
          <a:xfrm>
            <a:off x="1493415" y="0"/>
            <a:ext cx="1053380" cy="756400"/>
          </a:xfrm>
          <a:prstGeom prst="rect">
            <a:avLst/>
          </a:prstGeom>
        </p:spPr>
      </p:pic>
      <p:pic>
        <p:nvPicPr>
          <p:cNvPr id="19" name="Afbeelding 18"/>
          <p:cNvPicPr>
            <a:picLocks noChangeAspect="1"/>
          </p:cNvPicPr>
          <p:nvPr/>
        </p:nvPicPr>
        <p:blipFill rotWithShape="1">
          <a:blip r:embed="rId6" cstate="print"/>
          <a:srcRect l="21805" r="10840"/>
          <a:stretch/>
        </p:blipFill>
        <p:spPr>
          <a:xfrm>
            <a:off x="2141559" y="755517"/>
            <a:ext cx="299335" cy="412425"/>
          </a:xfrm>
          <a:prstGeom prst="rect">
            <a:avLst/>
          </a:prstGeom>
        </p:spPr>
      </p:pic>
      <p:pic>
        <p:nvPicPr>
          <p:cNvPr id="20" name="Afbeelding 19"/>
          <p:cNvPicPr>
            <a:picLocks noChangeAspect="1"/>
          </p:cNvPicPr>
          <p:nvPr/>
        </p:nvPicPr>
        <p:blipFill>
          <a:blip r:embed="rId7" cstate="print"/>
          <a:stretch>
            <a:fillRect/>
          </a:stretch>
        </p:blipFill>
        <p:spPr>
          <a:xfrm>
            <a:off x="2159580" y="2207600"/>
            <a:ext cx="263290" cy="321303"/>
          </a:xfrm>
          <a:prstGeom prst="rect">
            <a:avLst/>
          </a:prstGeom>
        </p:spPr>
      </p:pic>
      <p:pic>
        <p:nvPicPr>
          <p:cNvPr id="21" name="Afbeelding 20"/>
          <p:cNvPicPr>
            <a:picLocks noChangeAspect="1"/>
          </p:cNvPicPr>
          <p:nvPr/>
        </p:nvPicPr>
        <p:blipFill>
          <a:blip r:embed="rId8" cstate="print"/>
          <a:stretch>
            <a:fillRect/>
          </a:stretch>
        </p:blipFill>
        <p:spPr>
          <a:xfrm>
            <a:off x="2174611" y="3954753"/>
            <a:ext cx="266283" cy="416301"/>
          </a:xfrm>
          <a:prstGeom prst="rect">
            <a:avLst/>
          </a:prstGeom>
        </p:spPr>
      </p:pic>
      <p:pic>
        <p:nvPicPr>
          <p:cNvPr id="22" name="Afbeelding 21"/>
          <p:cNvPicPr>
            <a:picLocks noChangeAspect="1"/>
          </p:cNvPicPr>
          <p:nvPr/>
        </p:nvPicPr>
        <p:blipFill>
          <a:blip r:embed="rId9" cstate="print"/>
          <a:stretch>
            <a:fillRect/>
          </a:stretch>
        </p:blipFill>
        <p:spPr>
          <a:xfrm>
            <a:off x="6579563" y="755516"/>
            <a:ext cx="385812" cy="263054"/>
          </a:xfrm>
          <a:prstGeom prst="rect">
            <a:avLst/>
          </a:prstGeom>
        </p:spPr>
      </p:pic>
      <p:pic>
        <p:nvPicPr>
          <p:cNvPr id="23" name="Afbeelding 22"/>
          <p:cNvPicPr>
            <a:picLocks noChangeAspect="1"/>
          </p:cNvPicPr>
          <p:nvPr/>
        </p:nvPicPr>
        <p:blipFill>
          <a:blip r:embed="rId10" cstate="print"/>
          <a:stretch>
            <a:fillRect/>
          </a:stretch>
        </p:blipFill>
        <p:spPr>
          <a:xfrm>
            <a:off x="6666151" y="3429000"/>
            <a:ext cx="299225" cy="290796"/>
          </a:xfrm>
          <a:prstGeom prst="rect">
            <a:avLst/>
          </a:prstGeom>
        </p:spPr>
      </p:pic>
      <p:pic>
        <p:nvPicPr>
          <p:cNvPr id="24" name="Afbeelding 23"/>
          <p:cNvPicPr>
            <a:picLocks noChangeAspect="1"/>
          </p:cNvPicPr>
          <p:nvPr/>
        </p:nvPicPr>
        <p:blipFill rotWithShape="1">
          <a:blip r:embed="rId11" cstate="print"/>
          <a:srcRect l="17050" t="33024" r="61669" b="30375"/>
          <a:stretch/>
        </p:blipFill>
        <p:spPr>
          <a:xfrm>
            <a:off x="6637774" y="2581667"/>
            <a:ext cx="269390" cy="260485"/>
          </a:xfrm>
          <a:prstGeom prst="rect">
            <a:avLst/>
          </a:prstGeom>
        </p:spPr>
      </p:pic>
      <p:pic>
        <p:nvPicPr>
          <p:cNvPr id="3" name="Picture 2" descr="Afbeeldingsresultaat voor better life index"/>
          <p:cNvPicPr>
            <a:picLocks noChangeAspect="1" noChangeArrowheads="1"/>
          </p:cNvPicPr>
          <p:nvPr/>
        </p:nvPicPr>
        <p:blipFill rotWithShape="1">
          <a:blip r:embed="rId12">
            <a:extLst>
              <a:ext uri="{28A0092B-C50C-407E-A947-70E740481C1C}">
                <a14:useLocalDpi xmlns:a14="http://schemas.microsoft.com/office/drawing/2010/main" val="0"/>
              </a:ext>
            </a:extLst>
          </a:blip>
          <a:srcRect l="23175"/>
          <a:stretch/>
        </p:blipFill>
        <p:spPr bwMode="auto">
          <a:xfrm>
            <a:off x="8719041" y="4752667"/>
            <a:ext cx="1780517" cy="11588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sd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8806" r="19351"/>
          <a:stretch/>
        </p:blipFill>
        <p:spPr bwMode="auto">
          <a:xfrm>
            <a:off x="7005995" y="4659467"/>
            <a:ext cx="1440160" cy="116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31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AB2E33-738B-694F-A6D5-11802388F442}"/>
              </a:ext>
            </a:extLst>
          </p:cNvPr>
          <p:cNvSpPr>
            <a:spLocks noGrp="1"/>
          </p:cNvSpPr>
          <p:nvPr>
            <p:ph type="title"/>
          </p:nvPr>
        </p:nvSpPr>
        <p:spPr/>
        <p:txBody>
          <a:bodyPr/>
          <a:lstStyle/>
          <a:p>
            <a:r>
              <a:rPr lang="nl-NL" dirty="0"/>
              <a:t>Movie!</a:t>
            </a:r>
          </a:p>
        </p:txBody>
      </p:sp>
      <p:sp>
        <p:nvSpPr>
          <p:cNvPr id="3" name="Tijdelijke aanduiding voor inhoud 2">
            <a:extLst>
              <a:ext uri="{FF2B5EF4-FFF2-40B4-BE49-F238E27FC236}">
                <a16:creationId xmlns:a16="http://schemas.microsoft.com/office/drawing/2014/main" id="{0F9BE1DD-ACA0-F842-9BF9-3157532C8EC7}"/>
              </a:ext>
            </a:extLst>
          </p:cNvPr>
          <p:cNvSpPr>
            <a:spLocks noGrp="1"/>
          </p:cNvSpPr>
          <p:nvPr>
            <p:ph idx="1"/>
          </p:nvPr>
        </p:nvSpPr>
        <p:spPr/>
        <p:txBody>
          <a:bodyPr>
            <a:normAutofit fontScale="92500"/>
          </a:bodyPr>
          <a:lstStyle/>
          <a:p>
            <a:pPr marL="514350" indent="-514350">
              <a:buFont typeface="+mj-lt"/>
              <a:buAutoNum type="arabicPeriod"/>
            </a:pPr>
            <a:r>
              <a:rPr lang="nl-NL" dirty="0"/>
              <a:t>Welke van de 17 SD-doelen spreken jullie het meeste aan? Maak een top 5 </a:t>
            </a:r>
            <a:r>
              <a:rPr lang="nl-NL" dirty="0">
                <a:hlinkClick r:id="rId2"/>
              </a:rPr>
              <a:t>https://www.sdgnederland.nl</a:t>
            </a:r>
            <a:endParaRPr lang="nl-NL" dirty="0"/>
          </a:p>
          <a:p>
            <a:pPr marL="514350" indent="-514350">
              <a:buFont typeface="+mj-lt"/>
              <a:buAutoNum type="arabicPeriod"/>
            </a:pPr>
            <a:r>
              <a:rPr lang="nl-NL" dirty="0"/>
              <a:t>Welke van de 17 SD-doelen raken het domein van lifestyle en waarom?</a:t>
            </a:r>
          </a:p>
          <a:p>
            <a:pPr marL="514350" indent="-514350">
              <a:buFont typeface="+mj-lt"/>
              <a:buAutoNum type="arabicPeriod"/>
            </a:pPr>
            <a:r>
              <a:rPr lang="nl-NL" dirty="0"/>
              <a:t>Kies één van de (aan lifestyle) te koppelen doelen en kijk op welke wijze je vanuit de stad van de toekomst een bijdrage kan leveren voor dit doel.</a:t>
            </a:r>
          </a:p>
          <a:p>
            <a:pPr marL="514350" indent="-514350">
              <a:buFont typeface="+mj-lt"/>
              <a:buAutoNum type="arabicPeriod"/>
            </a:pPr>
            <a:r>
              <a:rPr lang="nl-NL" dirty="0"/>
              <a:t>Verwerk de antwoorden en opdrachten op een leuke  wijze in een filmpje.</a:t>
            </a:r>
          </a:p>
          <a:p>
            <a:pPr marL="514350" indent="-514350">
              <a:buFont typeface="+mj-lt"/>
              <a:buAutoNum type="arabicPeriod"/>
            </a:pPr>
            <a:r>
              <a:rPr lang="nl-NL" dirty="0"/>
              <a:t>Tot 11:30 uur even kort terug zorg dat makkelijk kleding aan hebt voor een beetje beweging of een wandeling.</a:t>
            </a:r>
          </a:p>
        </p:txBody>
      </p:sp>
    </p:spTree>
    <p:extLst>
      <p:ext uri="{BB962C8B-B14F-4D97-AF65-F5344CB8AC3E}">
        <p14:creationId xmlns:p14="http://schemas.microsoft.com/office/powerpoint/2010/main" val="351411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9186ED-25B9-E044-BB30-8DC16992B548}"/>
              </a:ext>
            </a:extLst>
          </p:cNvPr>
          <p:cNvSpPr>
            <a:spLocks noGrp="1"/>
          </p:cNvSpPr>
          <p:nvPr>
            <p:ph type="title"/>
          </p:nvPr>
        </p:nvSpPr>
        <p:spPr>
          <a:xfrm>
            <a:off x="923806" y="673290"/>
            <a:ext cx="5474077" cy="5510784"/>
          </a:xfrm>
        </p:spPr>
        <p:txBody>
          <a:bodyPr vert="horz" lIns="91440" tIns="45720" rIns="91440" bIns="45720" rtlCol="0" anchor="t">
            <a:noAutofit/>
          </a:bodyPr>
          <a:lstStyle/>
          <a:p>
            <a:r>
              <a:rPr lang="en-US" sz="2800" b="1" dirty="0"/>
              <a:t>Maak </a:t>
            </a:r>
            <a:r>
              <a:rPr lang="en-US" sz="2800" b="1" dirty="0" err="1"/>
              <a:t>een</a:t>
            </a:r>
            <a:r>
              <a:rPr lang="en-US" sz="2800" b="1" dirty="0"/>
              <a:t> </a:t>
            </a:r>
            <a:r>
              <a:rPr lang="en-US" sz="2800" b="1" dirty="0" err="1"/>
              <a:t>keuze</a:t>
            </a:r>
            <a:r>
              <a:rPr lang="en-US" sz="2800" b="1" dirty="0"/>
              <a:t>!</a:t>
            </a:r>
            <a:br>
              <a:rPr lang="en-US" sz="2400" dirty="0"/>
            </a:br>
            <a:br>
              <a:rPr lang="en-US" sz="2400" dirty="0"/>
            </a:br>
            <a:r>
              <a:rPr lang="en-US" sz="2400" dirty="0"/>
              <a:t>HIIT</a:t>
            </a:r>
            <a:br>
              <a:rPr lang="en-US" sz="2400" dirty="0">
                <a:hlinkClick r:id="rId2">
                  <a:extLst>
                    <a:ext uri="{A12FA001-AC4F-418D-AE19-62706E023703}">
                      <ahyp:hlinkClr xmlns:ahyp="http://schemas.microsoft.com/office/drawing/2018/hyperlinkcolor" val="tx"/>
                    </a:ext>
                  </a:extLst>
                </a:hlinkClick>
              </a:rPr>
            </a:br>
            <a:r>
              <a:rPr lang="en-US" sz="2400" dirty="0">
                <a:hlinkClick r:id="rId2">
                  <a:extLst>
                    <a:ext uri="{A12FA001-AC4F-418D-AE19-62706E023703}">
                      <ahyp:hlinkClr xmlns:ahyp="http://schemas.microsoft.com/office/drawing/2018/hyperlinkcolor" val="tx"/>
                    </a:ext>
                  </a:extLst>
                </a:hlinkClick>
              </a:rPr>
              <a:t>https://youtu.be/UM2CRH7lIdI</a:t>
            </a:r>
            <a:br>
              <a:rPr lang="en-US" sz="2400" dirty="0"/>
            </a:br>
            <a:br>
              <a:rPr lang="en-US" sz="2400" dirty="0"/>
            </a:br>
            <a:r>
              <a:rPr lang="en-US" sz="2400" dirty="0"/>
              <a:t>Full body</a:t>
            </a:r>
            <a:br>
              <a:rPr lang="en-US" sz="2400" dirty="0"/>
            </a:br>
            <a:r>
              <a:rPr lang="en-US" sz="2400" dirty="0">
                <a:hlinkClick r:id="rId3"/>
              </a:rPr>
              <a:t>https://youtu.be/svKeL3JnMOg</a:t>
            </a:r>
            <a:br>
              <a:rPr lang="en-US" sz="2400" dirty="0"/>
            </a:br>
            <a:br>
              <a:rPr lang="en-US" sz="2400" dirty="0"/>
            </a:br>
            <a:r>
              <a:rPr lang="en-US" sz="2400" dirty="0"/>
              <a:t>Yoga</a:t>
            </a:r>
            <a:br>
              <a:rPr lang="en-US" sz="2400" dirty="0"/>
            </a:br>
            <a:r>
              <a:rPr lang="en-US" sz="2400" dirty="0">
                <a:hlinkClick r:id="rId4"/>
              </a:rPr>
              <a:t>https://youtu.be/Eml2xnoLpYE</a:t>
            </a:r>
            <a:br>
              <a:rPr lang="en-US" sz="2400" dirty="0"/>
            </a:br>
            <a:br>
              <a:rPr lang="en-US" sz="2400" dirty="0"/>
            </a:br>
            <a:r>
              <a:rPr lang="en-US" sz="2400" dirty="0" err="1"/>
              <a:t>Ommetje</a:t>
            </a:r>
            <a:r>
              <a:rPr lang="en-US" sz="2400" dirty="0"/>
              <a:t> </a:t>
            </a:r>
            <a:br>
              <a:rPr lang="en-US" sz="2400" dirty="0"/>
            </a:br>
            <a:r>
              <a:rPr lang="nl-NL" sz="2400" dirty="0"/>
              <a:t>Ik daag je uit! Ik doe mee aan Ommetje en ben benieuwd of jij mij kan verslaan. Gebruik de code (N9ERL) en sluit je aan bij: lifestyle 1. Download op </a:t>
            </a:r>
            <a:r>
              <a:rPr lang="nl-NL" sz="2400" dirty="0">
                <a:hlinkClick r:id="rId5" tooltip="https://hersenstichting.nl/ommetje"/>
              </a:rPr>
              <a:t>https://hersenstichting.nl/ommetje</a:t>
            </a:r>
            <a:br>
              <a:rPr lang="nl-NL" sz="2400" dirty="0"/>
            </a:br>
            <a:endParaRPr lang="en-US" sz="2400" dirty="0"/>
          </a:p>
        </p:txBody>
      </p:sp>
      <p:grpSp>
        <p:nvGrpSpPr>
          <p:cNvPr id="30" name="Group 2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31" name="Rectangle 3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10;&#10;Automatisch gegenereerde beschrijving">
            <a:extLst>
              <a:ext uri="{FF2B5EF4-FFF2-40B4-BE49-F238E27FC236}">
                <a16:creationId xmlns:a16="http://schemas.microsoft.com/office/drawing/2014/main" id="{C3CAF974-8158-4445-8C13-7A718F92A178}"/>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t="5081" r="1" b="6988"/>
          <a:stretch/>
        </p:blipFill>
        <p:spPr>
          <a:xfrm>
            <a:off x="7114162" y="4137322"/>
            <a:ext cx="4324849" cy="1629823"/>
          </a:xfrm>
          <a:prstGeom prst="rect">
            <a:avLst/>
          </a:prstGeom>
        </p:spPr>
      </p:pic>
    </p:spTree>
    <p:extLst>
      <p:ext uri="{BB962C8B-B14F-4D97-AF65-F5344CB8AC3E}">
        <p14:creationId xmlns:p14="http://schemas.microsoft.com/office/powerpoint/2010/main" val="1114011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3304B-CC26-DF4E-966E-1B960C1E190C}"/>
              </a:ext>
            </a:extLst>
          </p:cNvPr>
          <p:cNvSpPr>
            <a:spLocks noGrp="1"/>
          </p:cNvSpPr>
          <p:nvPr>
            <p:ph type="title"/>
          </p:nvPr>
        </p:nvSpPr>
        <p:spPr/>
        <p:txBody>
          <a:bodyPr/>
          <a:lstStyle/>
          <a:p>
            <a:r>
              <a:rPr lang="nl-NL" dirty="0"/>
              <a:t>Filmpjes</a:t>
            </a:r>
          </a:p>
        </p:txBody>
      </p:sp>
      <p:sp>
        <p:nvSpPr>
          <p:cNvPr id="3" name="Tijdelijke aanduiding voor inhoud 2">
            <a:extLst>
              <a:ext uri="{FF2B5EF4-FFF2-40B4-BE49-F238E27FC236}">
                <a16:creationId xmlns:a16="http://schemas.microsoft.com/office/drawing/2014/main" id="{BB895090-1C53-7B40-845D-216B76479259}"/>
              </a:ext>
            </a:extLst>
          </p:cNvPr>
          <p:cNvSpPr>
            <a:spLocks noGrp="1"/>
          </p:cNvSpPr>
          <p:nvPr>
            <p:ph idx="1"/>
          </p:nvPr>
        </p:nvSpPr>
        <p:spPr/>
        <p:txBody>
          <a:bodyPr/>
          <a:lstStyle/>
          <a:p>
            <a:r>
              <a:rPr lang="nl-NL" dirty="0">
                <a:hlinkClick r:id="rId2"/>
              </a:rPr>
              <a:t>https://heliconnl-my.sharepoint.com/personal/fleur_blankers36_helicon_nl/Documents/Microsoft%20Teams%20Chat%20Files/video-20210212-111716-57b8feec.mov</a:t>
            </a:r>
            <a:endParaRPr lang="nl-NL" dirty="0"/>
          </a:p>
          <a:p>
            <a:endParaRPr lang="nl-NL" dirty="0"/>
          </a:p>
        </p:txBody>
      </p:sp>
    </p:spTree>
    <p:extLst>
      <p:ext uri="{BB962C8B-B14F-4D97-AF65-F5344CB8AC3E}">
        <p14:creationId xmlns:p14="http://schemas.microsoft.com/office/powerpoint/2010/main" val="306148595"/>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7" ma:contentTypeDescription="Een nieuw document maken." ma:contentTypeScope="" ma:versionID="dc0382093e4731084f9132cd2c0202c1">
  <xsd:schema xmlns:xsd="http://www.w3.org/2001/XMLSchema" xmlns:xs="http://www.w3.org/2001/XMLSchema" xmlns:p="http://schemas.microsoft.com/office/2006/metadata/properties" xmlns:ns2="34354c1b-6b8c-435b-ad50-990538c19557" targetNamespace="http://schemas.microsoft.com/office/2006/metadata/properties" ma:root="true" ma:fieldsID="9c0ce9d74be8d2c58fba1757fc7b9c60"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2B41AA-FF7E-4065-96D1-CA222386E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D8DCB8-756D-4885-888B-F30D7A2ACDE1}">
  <ds:schemaRefs>
    <ds:schemaRef ds:uri="http://purl.org/dc/terms/"/>
    <ds:schemaRef ds:uri="http://schemas.openxmlformats.org/package/2006/metadata/core-propertie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34354c1b-6b8c-435b-ad50-990538c19557"/>
    <ds:schemaRef ds:uri="http://schemas.microsoft.com/office/2006/metadata/properties"/>
  </ds:schemaRefs>
</ds:datastoreItem>
</file>

<file path=customXml/itemProps3.xml><?xml version="1.0" encoding="utf-8"?>
<ds:datastoreItem xmlns:ds="http://schemas.openxmlformats.org/officeDocument/2006/customXml" ds:itemID="{472B1A92-DC1D-4531-8D10-0762C4CCB1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1525</Words>
  <Application>Microsoft Macintosh PowerPoint</Application>
  <PresentationFormat>Breedbeeld</PresentationFormat>
  <Paragraphs>112</Paragraphs>
  <Slides>30</Slides>
  <Notes>2</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30</vt:i4>
      </vt:variant>
    </vt:vector>
  </HeadingPairs>
  <TitlesOfParts>
    <vt:vector size="35" baseType="lpstr">
      <vt:lpstr>Arial</vt:lpstr>
      <vt:lpstr>Calibri</vt:lpstr>
      <vt:lpstr>Calibri Light</vt:lpstr>
      <vt:lpstr>Kantoorthema</vt:lpstr>
      <vt:lpstr>1_Kantoorthema</vt:lpstr>
      <vt:lpstr>Sustainable development goals binnen Lifestyle</vt:lpstr>
      <vt:lpstr>Leerdoelen</vt:lpstr>
      <vt:lpstr>Hot topics Artikel Trouw</vt:lpstr>
      <vt:lpstr>Interessant voor het IBS</vt:lpstr>
      <vt:lpstr>17 doelen voor 2030 </vt:lpstr>
      <vt:lpstr>PowerPoint-presentatie</vt:lpstr>
      <vt:lpstr>Movie!</vt:lpstr>
      <vt:lpstr>Maak een keuze!  HIIT https://youtu.be/UM2CRH7lIdI  Full body https://youtu.be/svKeL3JnMOg  Yoga https://youtu.be/Eml2xnoLpYE  Ommetje  Ik daag je uit! Ik doe mee aan Ommetje en ben benieuwd of jij mij kan verslaan. Gebruik de code (N9ERL) en sluit je aan bij: lifestyle 1. Download op https://hersenstichting.nl/ommetje </vt:lpstr>
      <vt:lpstr>Filmpjes</vt:lpstr>
      <vt:lpstr>Filmpjes</vt:lpstr>
      <vt:lpstr>Filmpjes </vt:lpstr>
      <vt:lpstr>Geen honger en duurzame landbouw</vt:lpstr>
      <vt:lpstr>Goede gezondheid en welzijn</vt:lpstr>
      <vt:lpstr>3.1 Moedersterfte </vt:lpstr>
      <vt:lpstr>3.2 Vermijdbare overlijden van kinderen &lt;5</vt:lpstr>
      <vt:lpstr>3.3 Epidemieën </vt:lpstr>
      <vt:lpstr>3.4 Vroegtijdige sterfte door niet-overdraagbare ziekten</vt:lpstr>
      <vt:lpstr>3.5 Misbruik van verslavende middelen</vt:lpstr>
      <vt:lpstr>3.6 Doden en gewonden in verkeer</vt:lpstr>
      <vt:lpstr>3.7 Seks, gezinsplanning en opvoeding</vt:lpstr>
      <vt:lpstr>3.8 Ziekteverzekering</vt:lpstr>
      <vt:lpstr>3.9 Gevaarlijke chemicaliën, vervuiling en besmetting van leefomgeving</vt:lpstr>
      <vt:lpstr>3.9 Subdoel a en b</vt:lpstr>
      <vt:lpstr>3.9 Subdoel b en c</vt:lpstr>
      <vt:lpstr>Doel 12 </vt:lpstr>
      <vt:lpstr>12.3 Voedselverspilling</vt:lpstr>
      <vt:lpstr>12.4 Uitstoot in lucht, water en bodem</vt:lpstr>
      <vt:lpstr>12.8 Informatie over duurzame ontwikkeling en duurzame levensstijlen</vt:lpstr>
      <vt:lpstr>Better life index</vt:lpstr>
      <vt:lpstr>Opdracht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goals binnen Lifestyle</dc:title>
  <dc:creator>Mariska de Rouw</dc:creator>
  <cp:lastModifiedBy>Mariska de Rouw</cp:lastModifiedBy>
  <cp:revision>2</cp:revision>
  <dcterms:created xsi:type="dcterms:W3CDTF">2021-02-12T12:49:23Z</dcterms:created>
  <dcterms:modified xsi:type="dcterms:W3CDTF">2021-02-12T12:52:37Z</dcterms:modified>
</cp:coreProperties>
</file>